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notesMasterIdLst>
    <p:notesMasterId r:id="rId30"/>
  </p:notesMasterIdLst>
  <p:sldIdLst>
    <p:sldId id="256" r:id="rId5"/>
    <p:sldId id="257" r:id="rId6"/>
    <p:sldId id="295" r:id="rId7"/>
    <p:sldId id="258" r:id="rId8"/>
    <p:sldId id="287" r:id="rId9"/>
    <p:sldId id="288" r:id="rId10"/>
    <p:sldId id="289" r:id="rId11"/>
    <p:sldId id="292" r:id="rId12"/>
    <p:sldId id="293" r:id="rId13"/>
    <p:sldId id="294" r:id="rId14"/>
    <p:sldId id="259" r:id="rId15"/>
    <p:sldId id="260" r:id="rId16"/>
    <p:sldId id="264" r:id="rId17"/>
    <p:sldId id="285" r:id="rId18"/>
    <p:sldId id="286" r:id="rId19"/>
    <p:sldId id="261" r:id="rId20"/>
    <p:sldId id="291" r:id="rId21"/>
    <p:sldId id="290" r:id="rId22"/>
    <p:sldId id="269" r:id="rId23"/>
    <p:sldId id="270" r:id="rId24"/>
    <p:sldId id="265" r:id="rId25"/>
    <p:sldId id="277" r:id="rId26"/>
    <p:sldId id="282" r:id="rId27"/>
    <p:sldId id="283" r:id="rId28"/>
    <p:sldId id="284"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27" autoAdjust="0"/>
    <p:restoredTop sz="94667" autoAdjust="0"/>
  </p:normalViewPr>
  <p:slideViewPr>
    <p:cSldViewPr>
      <p:cViewPr varScale="1">
        <p:scale>
          <a:sx n="75" d="100"/>
          <a:sy n="75" d="100"/>
        </p:scale>
        <p:origin x="1008" y="54"/>
      </p:cViewPr>
      <p:guideLst>
        <p:guide orient="horz" pos="2160"/>
        <p:guide pos="2880"/>
      </p:guideLst>
    </p:cSldViewPr>
  </p:slideViewPr>
  <p:outlineViewPr>
    <p:cViewPr>
      <p:scale>
        <a:sx n="33" d="100"/>
        <a:sy n="33" d="100"/>
      </p:scale>
      <p:origin x="0" y="14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74811B2-06D7-4294-99C3-7A2421FB3925}" type="datetimeFigureOut">
              <a:rPr lang="en-US"/>
              <a:pPr>
                <a:defRPr/>
              </a:pPr>
              <a:t>8/22/2017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AC5A25A-D91D-4CC8-BAFF-7564C1810EA0}" type="slidenum">
              <a:rPr lang="en-US"/>
              <a:pPr>
                <a:defRPr/>
              </a:pPr>
              <a:t>‹#›</a:t>
            </a:fld>
            <a:endParaRPr lang="en-US"/>
          </a:p>
        </p:txBody>
      </p:sp>
    </p:spTree>
    <p:extLst>
      <p:ext uri="{BB962C8B-B14F-4D97-AF65-F5344CB8AC3E}">
        <p14:creationId xmlns:p14="http://schemas.microsoft.com/office/powerpoint/2010/main" val="24149276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C34DB1A-1DEE-4D11-BB96-048D56BFC73F}" type="slidenum">
              <a:rPr lang="en-US" smtClean="0"/>
              <a:pPr/>
              <a:t>3</a:t>
            </a:fld>
            <a:endParaRPr lang="en-US" smtClean="0"/>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920789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BC5B184-A66C-4CD2-9A59-87EDD2926107}" type="slidenum">
              <a:rPr lang="en-US" smtClean="0"/>
              <a:pPr/>
              <a:t>5</a:t>
            </a:fld>
            <a:endParaRPr lang="en-US" smtClean="0"/>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4127429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B2C39A4-F083-4749-A631-0CA6974EEC89}" type="slidenum">
              <a:rPr lang="en-US" smtClean="0"/>
              <a:pPr/>
              <a:t>7</a:t>
            </a:fld>
            <a:endParaRPr lang="en-US" smtClean="0"/>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772856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E8794E4-FBD6-48A9-A01F-A39A9CA9ACA6}" type="slidenum">
              <a:rPr lang="en-US" smtClean="0"/>
              <a:pPr/>
              <a:t>14</a:t>
            </a:fld>
            <a:endParaRPr lang="en-US" smtClean="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602018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6910173-65E6-4109-B533-A2F4AE12277D}" type="slidenum">
              <a:rPr lang="en-US" smtClean="0"/>
              <a:pPr/>
              <a:t>15</a:t>
            </a:fld>
            <a:endParaRPr lang="en-US"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896091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A4F0BBB-D1CB-46C5-BBD3-A4871BA1152A}" type="slidenum">
              <a:rPr lang="en-US" smtClean="0"/>
              <a:pPr/>
              <a:t>18</a:t>
            </a:fld>
            <a:endParaRPr lang="en-US" smtClean="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161354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FBA5459-7B7A-4B25-BA5C-D47F3B63B7A9}" type="slidenum">
              <a:rPr lang="en-US" smtClean="0"/>
              <a:pPr/>
              <a:t>22</a:t>
            </a:fld>
            <a:endParaRPr lang="en-US" smtClean="0"/>
          </a:p>
        </p:txBody>
      </p:sp>
      <p:sp>
        <p:nvSpPr>
          <p:cNvPr id="358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099608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C47A261-A542-4F7C-860C-936983C55C90}" type="slidenum">
              <a:rPr lang="en-US" smtClean="0"/>
              <a:pPr/>
              <a:t>23</a:t>
            </a:fld>
            <a:endParaRPr lang="en-US" smtClean="0"/>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4182475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pPr>
                <a:defRPr/>
              </a:pPr>
              <a:endParaRPr lang="en-US"/>
            </a:p>
          </p:txBody>
        </p:sp>
        <p:sp>
          <p:nvSpPr>
            <p:cNvPr id="6"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en-US"/>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grpSp>
      <p:sp>
        <p:nvSpPr>
          <p:cNvPr id="5129" name="Rectangle 9"/>
          <p:cNvSpPr>
            <a:spLocks noGrp="1" noChangeArrowheads="1"/>
          </p:cNvSpPr>
          <p:nvPr>
            <p:ph type="ctrTitle" sz="quarter"/>
          </p:nvPr>
        </p:nvSpPr>
        <p:spPr>
          <a:xfrm>
            <a:off x="990600" y="1905000"/>
            <a:ext cx="7772400" cy="1736725"/>
          </a:xfrm>
        </p:spPr>
        <p:txBody>
          <a:bodyPr anchor="t"/>
          <a:lstStyle>
            <a:lvl1pPr>
              <a:defRPr sz="5400"/>
            </a:lvl1pPr>
          </a:lstStyle>
          <a:p>
            <a:r>
              <a:rPr lang="en-US"/>
              <a:t>Click to edit Master title style</a:t>
            </a:r>
          </a:p>
        </p:txBody>
      </p:sp>
      <p:sp>
        <p:nvSpPr>
          <p:cNvPr id="5130"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r>
              <a:rPr lang="en-US"/>
              <a:t>Click to edit Master subtitle style</a:t>
            </a:r>
          </a:p>
        </p:txBody>
      </p:sp>
      <p:sp>
        <p:nvSpPr>
          <p:cNvPr id="11" name="Rectangle 11"/>
          <p:cNvSpPr>
            <a:spLocks noGrp="1" noChangeArrowheads="1"/>
          </p:cNvSpPr>
          <p:nvPr>
            <p:ph type="dt" sz="quarter" idx="10"/>
          </p:nvPr>
        </p:nvSpPr>
        <p:spPr>
          <a:xfrm>
            <a:off x="990600" y="6245225"/>
            <a:ext cx="1901825" cy="476250"/>
          </a:xfrm>
        </p:spPr>
        <p:txBody>
          <a:bodyPr/>
          <a:lstStyle>
            <a:lvl1pPr>
              <a:defRPr/>
            </a:lvl1pPr>
          </a:lstStyle>
          <a:p>
            <a:pPr>
              <a:defRPr/>
            </a:pPr>
            <a:endParaRPr lang="en-US"/>
          </a:p>
        </p:txBody>
      </p:sp>
      <p:sp>
        <p:nvSpPr>
          <p:cNvPr id="12" name="Rectangle 12"/>
          <p:cNvSpPr>
            <a:spLocks noGrp="1" noChangeArrowheads="1"/>
          </p:cNvSpPr>
          <p:nvPr>
            <p:ph type="ftr" sz="quarter" idx="11"/>
          </p:nvPr>
        </p:nvSpPr>
        <p:spPr>
          <a:xfrm>
            <a:off x="3468688" y="6245225"/>
            <a:ext cx="2895600" cy="476250"/>
          </a:xfrm>
        </p:spPr>
        <p:txBody>
          <a:bodyPr/>
          <a:lstStyle>
            <a:lvl1pPr>
              <a:defRPr/>
            </a:lvl1pPr>
          </a:lstStyle>
          <a:p>
            <a:pPr>
              <a:defRPr/>
            </a:pPr>
            <a:endParaRPr lang="en-US"/>
          </a:p>
        </p:txBody>
      </p:sp>
      <p:sp>
        <p:nvSpPr>
          <p:cNvPr id="13" name="Rectangle 13"/>
          <p:cNvSpPr>
            <a:spLocks noGrp="1" noChangeArrowheads="1"/>
          </p:cNvSpPr>
          <p:nvPr>
            <p:ph type="sldNum" sz="quarter" idx="12"/>
          </p:nvPr>
        </p:nvSpPr>
        <p:spPr/>
        <p:txBody>
          <a:bodyPr/>
          <a:lstStyle>
            <a:lvl1pPr>
              <a:defRPr/>
            </a:lvl1pPr>
          </a:lstStyle>
          <a:p>
            <a:pPr>
              <a:defRPr/>
            </a:pPr>
            <a:fld id="{3115C55D-37C4-49EF-B4E1-C5B7757C11DB}" type="slidenum">
              <a:rPr lang="en-US"/>
              <a:pPr>
                <a:defRPr/>
              </a:pPr>
              <a:t>‹#›</a:t>
            </a:fld>
            <a:endParaRPr lang="en-US"/>
          </a:p>
        </p:txBody>
      </p:sp>
    </p:spTree>
    <p:extLst>
      <p:ext uri="{BB962C8B-B14F-4D97-AF65-F5344CB8AC3E}">
        <p14:creationId xmlns:p14="http://schemas.microsoft.com/office/powerpoint/2010/main" val="1125768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049A820-43C4-4CA2-A2FE-39EEAEFE81F1}" type="slidenum">
              <a:rPr lang="en-US"/>
              <a:pPr>
                <a:defRPr/>
              </a:pPr>
              <a:t>‹#›</a:t>
            </a:fld>
            <a:endParaRPr lang="en-US"/>
          </a:p>
        </p:txBody>
      </p:sp>
    </p:spTree>
    <p:extLst>
      <p:ext uri="{BB962C8B-B14F-4D97-AF65-F5344CB8AC3E}">
        <p14:creationId xmlns:p14="http://schemas.microsoft.com/office/powerpoint/2010/main" val="2940454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363B344-CE08-4AB3-9A18-A180E0F7C1CC}" type="slidenum">
              <a:rPr lang="en-US"/>
              <a:pPr>
                <a:defRPr/>
              </a:pPr>
              <a:t>‹#›</a:t>
            </a:fld>
            <a:endParaRPr lang="en-US"/>
          </a:p>
        </p:txBody>
      </p:sp>
    </p:spTree>
    <p:extLst>
      <p:ext uri="{BB962C8B-B14F-4D97-AF65-F5344CB8AC3E}">
        <p14:creationId xmlns:p14="http://schemas.microsoft.com/office/powerpoint/2010/main" val="818058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1905000"/>
            <a:ext cx="8007350" cy="4191000"/>
          </a:xfrm>
        </p:spPr>
        <p:txBody>
          <a:bodyPr/>
          <a:lstStyle/>
          <a:p>
            <a:pPr lvl="0"/>
            <a:endParaRPr 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3F9DB41-6439-4974-B57B-8814BC10A5F8}" type="slidenum">
              <a:rPr lang="en-US"/>
              <a:pPr>
                <a:defRPr/>
              </a:pPr>
              <a:t>‹#›</a:t>
            </a:fld>
            <a:endParaRPr lang="en-US"/>
          </a:p>
        </p:txBody>
      </p:sp>
    </p:spTree>
    <p:extLst>
      <p:ext uri="{BB962C8B-B14F-4D97-AF65-F5344CB8AC3E}">
        <p14:creationId xmlns:p14="http://schemas.microsoft.com/office/powerpoint/2010/main" val="1147510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526226F-018B-4CA3-9614-4B2C5B4C41C5}" type="slidenum">
              <a:rPr lang="en-US"/>
              <a:pPr>
                <a:defRPr/>
              </a:pPr>
              <a:t>‹#›</a:t>
            </a:fld>
            <a:endParaRPr lang="en-US"/>
          </a:p>
        </p:txBody>
      </p:sp>
    </p:spTree>
    <p:extLst>
      <p:ext uri="{BB962C8B-B14F-4D97-AF65-F5344CB8AC3E}">
        <p14:creationId xmlns:p14="http://schemas.microsoft.com/office/powerpoint/2010/main" val="1597454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A9E35AB-7626-4488-9974-DA671C43F712}" type="slidenum">
              <a:rPr lang="en-US"/>
              <a:pPr>
                <a:defRPr/>
              </a:pPr>
              <a:t>‹#›</a:t>
            </a:fld>
            <a:endParaRPr lang="en-US"/>
          </a:p>
        </p:txBody>
      </p:sp>
    </p:spTree>
    <p:extLst>
      <p:ext uri="{BB962C8B-B14F-4D97-AF65-F5344CB8AC3E}">
        <p14:creationId xmlns:p14="http://schemas.microsoft.com/office/powerpoint/2010/main" val="349453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241903C-8130-4BD7-9EFB-736192391F79}" type="slidenum">
              <a:rPr lang="en-US"/>
              <a:pPr>
                <a:defRPr/>
              </a:pPr>
              <a:t>‹#›</a:t>
            </a:fld>
            <a:endParaRPr lang="en-US"/>
          </a:p>
        </p:txBody>
      </p:sp>
    </p:spTree>
    <p:extLst>
      <p:ext uri="{BB962C8B-B14F-4D97-AF65-F5344CB8AC3E}">
        <p14:creationId xmlns:p14="http://schemas.microsoft.com/office/powerpoint/2010/main" val="4015852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7A2A0556-4265-460D-B6E2-10A59513BA78}" type="slidenum">
              <a:rPr lang="en-US"/>
              <a:pPr>
                <a:defRPr/>
              </a:pPr>
              <a:t>‹#›</a:t>
            </a:fld>
            <a:endParaRPr lang="en-US"/>
          </a:p>
        </p:txBody>
      </p:sp>
    </p:spTree>
    <p:extLst>
      <p:ext uri="{BB962C8B-B14F-4D97-AF65-F5344CB8AC3E}">
        <p14:creationId xmlns:p14="http://schemas.microsoft.com/office/powerpoint/2010/main" val="2861507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2941BAA2-9A92-4728-BE66-EA5BDAFCF09C}" type="slidenum">
              <a:rPr lang="en-US"/>
              <a:pPr>
                <a:defRPr/>
              </a:pPr>
              <a:t>‹#›</a:t>
            </a:fld>
            <a:endParaRPr lang="en-US"/>
          </a:p>
        </p:txBody>
      </p:sp>
    </p:spTree>
    <p:extLst>
      <p:ext uri="{BB962C8B-B14F-4D97-AF65-F5344CB8AC3E}">
        <p14:creationId xmlns:p14="http://schemas.microsoft.com/office/powerpoint/2010/main" val="3229811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13C48EC-C84D-4E5A-8B21-F124DBE14997}" type="slidenum">
              <a:rPr lang="en-US"/>
              <a:pPr>
                <a:defRPr/>
              </a:pPr>
              <a:t>‹#›</a:t>
            </a:fld>
            <a:endParaRPr lang="en-US"/>
          </a:p>
        </p:txBody>
      </p:sp>
    </p:spTree>
    <p:extLst>
      <p:ext uri="{BB962C8B-B14F-4D97-AF65-F5344CB8AC3E}">
        <p14:creationId xmlns:p14="http://schemas.microsoft.com/office/powerpoint/2010/main" val="3586135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DE3C0A5-D293-4C8E-808C-95874C92185B}" type="slidenum">
              <a:rPr lang="en-US"/>
              <a:pPr>
                <a:defRPr/>
              </a:pPr>
              <a:t>‹#›</a:t>
            </a:fld>
            <a:endParaRPr lang="en-US"/>
          </a:p>
        </p:txBody>
      </p:sp>
    </p:spTree>
    <p:extLst>
      <p:ext uri="{BB962C8B-B14F-4D97-AF65-F5344CB8AC3E}">
        <p14:creationId xmlns:p14="http://schemas.microsoft.com/office/powerpoint/2010/main" val="1140352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A178496-FD55-41A4-B9B8-432075C93545}" type="slidenum">
              <a:rPr lang="en-US"/>
              <a:pPr>
                <a:defRPr/>
              </a:pPr>
              <a:t>‹#›</a:t>
            </a:fld>
            <a:endParaRPr lang="en-US"/>
          </a:p>
        </p:txBody>
      </p:sp>
    </p:spTree>
    <p:extLst>
      <p:ext uri="{BB962C8B-B14F-4D97-AF65-F5344CB8AC3E}">
        <p14:creationId xmlns:p14="http://schemas.microsoft.com/office/powerpoint/2010/main" val="1443353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19088" y="1828800"/>
            <a:ext cx="8824912" cy="5029200"/>
            <a:chOff x="201" y="1152"/>
            <a:chExt cx="5559" cy="3168"/>
          </a:xfrm>
        </p:grpSpPr>
        <p:sp>
          <p:nvSpPr>
            <p:cNvPr id="4099"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en-US"/>
            </a:p>
          </p:txBody>
        </p:sp>
        <p:sp>
          <p:nvSpPr>
            <p:cNvPr id="4100"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pPr>
                <a:defRPr/>
              </a:pPr>
              <a:endParaRPr lang="en-US"/>
            </a:p>
          </p:txBody>
        </p:sp>
        <p:sp>
          <p:nvSpPr>
            <p:cNvPr id="4101"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pPr>
                <a:defRPr/>
              </a:pPr>
              <a:endParaRPr lang="en-US"/>
            </a:p>
          </p:txBody>
        </p:sp>
        <p:sp>
          <p:nvSpPr>
            <p:cNvPr id="4102"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4103"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4104"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4105"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4106"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en-US"/>
            </a:p>
          </p:txBody>
        </p:sp>
      </p:grpSp>
      <p:sp>
        <p:nvSpPr>
          <p:cNvPr id="4107"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endParaRPr lang="en-US"/>
          </a:p>
        </p:txBody>
      </p:sp>
      <p:sp>
        <p:nvSpPr>
          <p:cNvPr id="4108"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4109"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8A8287A6-8A54-4A29-A48F-F65B7950E5A1}" type="slidenum">
              <a:rPr lang="en-US"/>
              <a:pPr>
                <a:defRPr/>
              </a:pPr>
              <a:t>‹#›</a:t>
            </a:fld>
            <a:endParaRPr lang="en-US"/>
          </a:p>
        </p:txBody>
      </p:sp>
      <p:sp>
        <p:nvSpPr>
          <p:cNvPr id="4110" name="Rectangle 14"/>
          <p:cNvSpPr>
            <a:spLocks noGrp="1" noRot="1" noChangeArrowheads="1"/>
          </p:cNvSpPr>
          <p:nvPr>
            <p:ph type="title"/>
          </p:nvPr>
        </p:nvSpPr>
        <p:spPr bwMode="auto">
          <a:xfrm>
            <a:off x="457200" y="244475"/>
            <a:ext cx="8385175"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1" name="Rectangle 15"/>
          <p:cNvSpPr>
            <a:spLocks noGrp="1" noRot="1" noChangeArrowheads="1"/>
          </p:cNvSpPr>
          <p:nvPr>
            <p:ph type="body" idx="1"/>
          </p:nvPr>
        </p:nvSpPr>
        <p:spPr bwMode="auto">
          <a:xfrm>
            <a:off x="838200" y="1905000"/>
            <a:ext cx="800735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99"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mtClean="0"/>
              <a:t>Colonial Literature</a:t>
            </a:r>
          </a:p>
        </p:txBody>
      </p:sp>
      <p:sp>
        <p:nvSpPr>
          <p:cNvPr id="2051" name="Rectangle 3"/>
          <p:cNvSpPr>
            <a:spLocks noGrp="1" noChangeArrowheads="1"/>
          </p:cNvSpPr>
          <p:nvPr>
            <p:ph type="subTitle" idx="1"/>
          </p:nvPr>
        </p:nvSpPr>
        <p:spPr/>
        <p:txBody>
          <a:bodyPr/>
          <a:lstStyle/>
          <a:p>
            <a:pPr eaLnBrk="1" hangingPunct="1">
              <a:defRPr/>
            </a:pPr>
            <a:r>
              <a:rPr lang="en-US" smtClean="0"/>
              <a:t>The Puritan Period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defRPr/>
            </a:pPr>
            <a:r>
              <a:rPr lang="en-US" dirty="0" smtClean="0"/>
              <a:t>The Puritan 10 Commandments…</a:t>
            </a:r>
          </a:p>
        </p:txBody>
      </p:sp>
      <p:sp>
        <p:nvSpPr>
          <p:cNvPr id="12291" name="Rectangle 3"/>
          <p:cNvSpPr>
            <a:spLocks noGrp="1" noRot="1" noChangeArrowheads="1"/>
          </p:cNvSpPr>
          <p:nvPr>
            <p:ph type="body" idx="1"/>
          </p:nvPr>
        </p:nvSpPr>
        <p:spPr/>
        <p:txBody>
          <a:bodyPr/>
          <a:lstStyle/>
          <a:p>
            <a:pPr>
              <a:defRPr/>
            </a:pPr>
            <a:r>
              <a:rPr lang="en-US" dirty="0" smtClean="0"/>
              <a:t> 9) Thou </a:t>
            </a:r>
            <a:r>
              <a:rPr lang="en-US" dirty="0" err="1" smtClean="0"/>
              <a:t>shalt</a:t>
            </a:r>
            <a:r>
              <a:rPr lang="en-US" dirty="0" smtClean="0"/>
              <a:t> build my home simply and not clutter it with decorations. </a:t>
            </a:r>
          </a:p>
          <a:p>
            <a:pPr>
              <a:defRPr/>
            </a:pPr>
            <a:r>
              <a:rPr lang="en-US" dirty="0" smtClean="0"/>
              <a:t>10) Thou whom </a:t>
            </a:r>
            <a:r>
              <a:rPr lang="en-US" dirty="0" err="1" smtClean="0"/>
              <a:t>shalt</a:t>
            </a:r>
            <a:r>
              <a:rPr lang="en-US" dirty="0" smtClean="0"/>
              <a:t> disobey these commandments will be banished or be hanged.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defRPr/>
            </a:pPr>
            <a:r>
              <a:rPr lang="en-US" dirty="0" smtClean="0"/>
              <a:t>Puritan terms and influences…</a:t>
            </a:r>
          </a:p>
        </p:txBody>
      </p:sp>
      <p:sp>
        <p:nvSpPr>
          <p:cNvPr id="8195" name="Rectangle 3"/>
          <p:cNvSpPr>
            <a:spLocks noGrp="1" noRot="1" noChangeArrowheads="1"/>
          </p:cNvSpPr>
          <p:nvPr>
            <p:ph type="body" idx="1"/>
          </p:nvPr>
        </p:nvSpPr>
        <p:spPr/>
        <p:txBody>
          <a:bodyPr/>
          <a:lstStyle/>
          <a:p>
            <a:pPr eaLnBrk="1" hangingPunct="1">
              <a:lnSpc>
                <a:spcPct val="90000"/>
              </a:lnSpc>
              <a:defRPr/>
            </a:pPr>
            <a:r>
              <a:rPr lang="en-US" b="1" dirty="0" smtClean="0"/>
              <a:t>Predestination</a:t>
            </a:r>
            <a:r>
              <a:rPr lang="en-US" dirty="0" smtClean="0"/>
              <a:t>: the idea that God knows where each person will end up in eternity. </a:t>
            </a:r>
          </a:p>
          <a:p>
            <a:pPr lvl="1" eaLnBrk="1" hangingPunct="1">
              <a:lnSpc>
                <a:spcPct val="90000"/>
              </a:lnSpc>
              <a:defRPr/>
            </a:pPr>
            <a:r>
              <a:rPr lang="en-US" dirty="0" smtClean="0"/>
              <a:t>The Puritans believed that those who were blessed with wealth and prosperous family lives were a part of those “elected” to go to heaven.</a:t>
            </a:r>
          </a:p>
          <a:p>
            <a:pPr lvl="1" eaLnBrk="1" hangingPunct="1">
              <a:lnSpc>
                <a:spcPct val="90000"/>
              </a:lnSpc>
              <a:defRPr/>
            </a:pPr>
            <a:r>
              <a:rPr lang="en-US" dirty="0" smtClean="0"/>
              <a:t>This concept can be seen in “Sinners in the Hands of an Angry God” by Jonathan Edwards.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en-US" smtClean="0"/>
              <a:t>Puritan terms and influences…</a:t>
            </a:r>
          </a:p>
        </p:txBody>
      </p:sp>
      <p:sp>
        <p:nvSpPr>
          <p:cNvPr id="9219" name="Rectangle 3"/>
          <p:cNvSpPr>
            <a:spLocks noGrp="1" noRot="1" noChangeArrowheads="1"/>
          </p:cNvSpPr>
          <p:nvPr>
            <p:ph type="body" idx="1"/>
          </p:nvPr>
        </p:nvSpPr>
        <p:spPr/>
        <p:txBody>
          <a:bodyPr/>
          <a:lstStyle/>
          <a:p>
            <a:pPr eaLnBrk="1" hangingPunct="1">
              <a:defRPr/>
            </a:pPr>
            <a:r>
              <a:rPr lang="en-US" b="1" dirty="0" smtClean="0"/>
              <a:t>Protestant work ethic: </a:t>
            </a:r>
            <a:r>
              <a:rPr lang="en-US" dirty="0" smtClean="0"/>
              <a:t>The Puritans believed that hard work was a way of winning God’s favor, and wealth accumulated through hard, honest work was seen as a sign of Godliness and was encouraged of all Puritans.</a:t>
            </a:r>
          </a:p>
          <a:p>
            <a:pPr lvl="1" eaLnBrk="1" hangingPunct="1">
              <a:defRPr/>
            </a:pPr>
            <a:r>
              <a:rPr lang="en-US" dirty="0" smtClean="0"/>
              <a:t>This “protestant work ethic” is a major foundation of the American way of life.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457200" y="244475"/>
            <a:ext cx="8385175" cy="669925"/>
          </a:xfrm>
        </p:spPr>
        <p:txBody>
          <a:bodyPr/>
          <a:lstStyle/>
          <a:p>
            <a:pPr eaLnBrk="1" hangingPunct="1">
              <a:defRPr/>
            </a:pPr>
            <a:r>
              <a:rPr lang="en-US" sz="4000" smtClean="0"/>
              <a:t>Puritan terms and influences…</a:t>
            </a:r>
          </a:p>
        </p:txBody>
      </p:sp>
      <p:sp>
        <p:nvSpPr>
          <p:cNvPr id="13315" name="Rectangle 3"/>
          <p:cNvSpPr>
            <a:spLocks noGrp="1" noRot="1" noChangeArrowheads="1"/>
          </p:cNvSpPr>
          <p:nvPr>
            <p:ph type="body" idx="1"/>
          </p:nvPr>
        </p:nvSpPr>
        <p:spPr>
          <a:xfrm>
            <a:off x="838200" y="1371600"/>
            <a:ext cx="8007350" cy="5029200"/>
          </a:xfrm>
        </p:spPr>
        <p:txBody>
          <a:bodyPr/>
          <a:lstStyle/>
          <a:p>
            <a:pPr eaLnBrk="1" hangingPunct="1">
              <a:lnSpc>
                <a:spcPct val="90000"/>
              </a:lnSpc>
              <a:defRPr/>
            </a:pPr>
            <a:r>
              <a:rPr lang="en-US" b="1" dirty="0" smtClean="0"/>
              <a:t>Plain style</a:t>
            </a:r>
            <a:r>
              <a:rPr lang="en-US" dirty="0" smtClean="0"/>
              <a:t>: Believe it or not, William Bradford (</a:t>
            </a:r>
            <a:r>
              <a:rPr lang="en-US" i="1" dirty="0" smtClean="0"/>
              <a:t>Of Plymouth Plantation)</a:t>
            </a:r>
            <a:r>
              <a:rPr lang="en-US" dirty="0" smtClean="0"/>
              <a:t> is well known for his plain style.</a:t>
            </a:r>
          </a:p>
          <a:p>
            <a:pPr lvl="1" eaLnBrk="1" hangingPunct="1">
              <a:lnSpc>
                <a:spcPct val="90000"/>
              </a:lnSpc>
              <a:defRPr/>
            </a:pPr>
            <a:r>
              <a:rPr lang="en-US" dirty="0" smtClean="0"/>
              <a:t>This simply means that his prose is not ornamental, and is not intended to be showy.</a:t>
            </a:r>
          </a:p>
          <a:p>
            <a:pPr lvl="1" eaLnBrk="1" hangingPunct="1">
              <a:lnSpc>
                <a:spcPct val="90000"/>
              </a:lnSpc>
              <a:defRPr/>
            </a:pPr>
            <a:r>
              <a:rPr lang="en-US" dirty="0" smtClean="0"/>
              <a:t>This falls in line with the Puritan belief that one should not call attention to oneself.</a:t>
            </a:r>
          </a:p>
          <a:p>
            <a:pPr lvl="1" eaLnBrk="1" hangingPunct="1">
              <a:lnSpc>
                <a:spcPct val="90000"/>
              </a:lnSpc>
              <a:defRPr/>
            </a:pPr>
            <a:r>
              <a:rPr lang="en-US" dirty="0" smtClean="0"/>
              <a:t>This is opposite of Shakespeare, whose writing in England was very showy and meant to showcase his skill as a writer.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pPr eaLnBrk="1" hangingPunct="1">
              <a:defRPr/>
            </a:pPr>
            <a:r>
              <a:rPr lang="en-US" smtClean="0"/>
              <a:t>Styles</a:t>
            </a:r>
            <a:br>
              <a:rPr lang="en-US" smtClean="0"/>
            </a:br>
            <a:endParaRPr lang="en-US" smtClean="0"/>
          </a:p>
        </p:txBody>
      </p:sp>
      <p:sp>
        <p:nvSpPr>
          <p:cNvPr id="26627" name="Rectangle 3"/>
          <p:cNvSpPr>
            <a:spLocks noGrp="1" noRot="1" noChangeArrowheads="1"/>
          </p:cNvSpPr>
          <p:nvPr>
            <p:ph type="body" idx="1"/>
          </p:nvPr>
        </p:nvSpPr>
        <p:spPr/>
        <p:txBody>
          <a:bodyPr/>
          <a:lstStyle/>
          <a:p>
            <a:pPr eaLnBrk="1" hangingPunct="1">
              <a:defRPr/>
            </a:pPr>
            <a:r>
              <a:rPr lang="en-US" dirty="0" smtClean="0"/>
              <a:t>Ornate</a:t>
            </a:r>
          </a:p>
          <a:p>
            <a:pPr lvl="1" eaLnBrk="1" hangingPunct="1">
              <a:defRPr/>
            </a:pPr>
            <a:r>
              <a:rPr lang="en-US" dirty="0" smtClean="0"/>
              <a:t>Psalm 23 (King James Version)</a:t>
            </a:r>
          </a:p>
          <a:p>
            <a:pPr lvl="2" eaLnBrk="1" hangingPunct="1">
              <a:defRPr/>
            </a:pPr>
            <a:r>
              <a:rPr lang="en-US" dirty="0" smtClean="0"/>
              <a:t>The Lord is my shepherd, I shall not want. He </a:t>
            </a:r>
            <a:r>
              <a:rPr lang="en-US" dirty="0" err="1" smtClean="0"/>
              <a:t>maketh</a:t>
            </a:r>
            <a:r>
              <a:rPr lang="en-US" dirty="0" smtClean="0"/>
              <a:t> me to lie down in green pastures; he </a:t>
            </a:r>
            <a:r>
              <a:rPr lang="en-US" dirty="0" err="1" smtClean="0"/>
              <a:t>leadeth</a:t>
            </a:r>
            <a:r>
              <a:rPr lang="en-US" dirty="0" smtClean="0"/>
              <a:t> me beside the still waters.  He </a:t>
            </a:r>
            <a:r>
              <a:rPr lang="en-US" dirty="0" err="1" smtClean="0"/>
              <a:t>restoreth</a:t>
            </a:r>
            <a:r>
              <a:rPr lang="en-US" dirty="0" smtClean="0"/>
              <a:t> my soul; he </a:t>
            </a:r>
            <a:r>
              <a:rPr lang="en-US" dirty="0" err="1" smtClean="0"/>
              <a:t>leadeth</a:t>
            </a:r>
            <a:r>
              <a:rPr lang="en-US" dirty="0" smtClean="0"/>
              <a:t> me in the paths of righteousness for his name’s sake. Yea, though I walk in the valley of the shadow of death, I will fear no evil; for thou art with me; thy rod and thy staff, they comfort me…</a:t>
            </a:r>
          </a:p>
        </p:txBody>
      </p:sp>
      <p:pic>
        <p:nvPicPr>
          <p:cNvPr id="26629" name="Picture 5" descr="bible_78u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304800"/>
            <a:ext cx="385445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wipe(down)">
                                      <p:cBhvr>
                                        <p:cTn id="7" dur="500"/>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6629"/>
                                        </p:tgtEl>
                                        <p:attrNameLst>
                                          <p:attrName>style.visibility</p:attrName>
                                        </p:attrNameLst>
                                      </p:cBhvr>
                                      <p:to>
                                        <p:strVal val="visible"/>
                                      </p:to>
                                    </p:set>
                                    <p:anim calcmode="lin" valueType="num">
                                      <p:cBhvr additive="base">
                                        <p:cTn id="12" dur="500" fill="hold"/>
                                        <p:tgtEl>
                                          <p:spTgt spid="26629"/>
                                        </p:tgtEl>
                                        <p:attrNameLst>
                                          <p:attrName>ppt_x</p:attrName>
                                        </p:attrNameLst>
                                      </p:cBhvr>
                                      <p:tavLst>
                                        <p:tav tm="0">
                                          <p:val>
                                            <p:strVal val="#ppt_x"/>
                                          </p:val>
                                        </p:tav>
                                        <p:tav tm="100000">
                                          <p:val>
                                            <p:strVal val="#ppt_x"/>
                                          </p:val>
                                        </p:tav>
                                      </p:tavLst>
                                    </p:anim>
                                    <p:anim calcmode="lin" valueType="num">
                                      <p:cBhvr additive="base">
                                        <p:cTn id="13" dur="500" fill="hold"/>
                                        <p:tgtEl>
                                          <p:spTgt spid="26629"/>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26627">
                                            <p:txEl>
                                              <p:pRg st="0" end="0"/>
                                            </p:txEl>
                                          </p:spTgt>
                                        </p:tgtEl>
                                        <p:attrNameLst>
                                          <p:attrName>style.visibility</p:attrName>
                                        </p:attrNameLst>
                                      </p:cBhvr>
                                      <p:to>
                                        <p:strVal val="visible"/>
                                      </p:to>
                                    </p:set>
                                    <p:anim calcmode="lin" valueType="num">
                                      <p:cBhvr additive="base">
                                        <p:cTn id="18"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nodeType="clickEffect">
                                  <p:stCondLst>
                                    <p:cond delay="0"/>
                                  </p:stCondLst>
                                  <p:childTnLst>
                                    <p:set>
                                      <p:cBhvr>
                                        <p:cTn id="23" dur="1" fill="hold">
                                          <p:stCondLst>
                                            <p:cond delay="0"/>
                                          </p:stCondLst>
                                        </p:cTn>
                                        <p:tgtEl>
                                          <p:spTgt spid="26627">
                                            <p:txEl>
                                              <p:pRg st="1" end="1"/>
                                            </p:txEl>
                                          </p:spTgt>
                                        </p:tgtEl>
                                        <p:attrNameLst>
                                          <p:attrName>style.visibility</p:attrName>
                                        </p:attrNameLst>
                                      </p:cBhvr>
                                      <p:to>
                                        <p:strVal val="visible"/>
                                      </p:to>
                                    </p:set>
                                    <p:animEffect transition="in" filter="wipe(down)">
                                      <p:cBhvr>
                                        <p:cTn id="24" dur="500"/>
                                        <p:tgtEl>
                                          <p:spTgt spid="26627">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3" presetClass="entr" presetSubtype="16" fill="hold" nodeType="clickEffect">
                                  <p:stCondLst>
                                    <p:cond delay="0"/>
                                  </p:stCondLst>
                                  <p:childTnLst>
                                    <p:set>
                                      <p:cBhvr>
                                        <p:cTn id="28" dur="1" fill="hold">
                                          <p:stCondLst>
                                            <p:cond delay="0"/>
                                          </p:stCondLst>
                                        </p:cTn>
                                        <p:tgtEl>
                                          <p:spTgt spid="26627">
                                            <p:txEl>
                                              <p:pRg st="2" end="2"/>
                                            </p:txEl>
                                          </p:spTgt>
                                        </p:tgtEl>
                                        <p:attrNameLst>
                                          <p:attrName>style.visibility</p:attrName>
                                        </p:attrNameLst>
                                      </p:cBhvr>
                                      <p:to>
                                        <p:strVal val="visible"/>
                                      </p:to>
                                    </p:set>
                                    <p:animEffect transition="in" filter="plus(in)">
                                      <p:cBhvr>
                                        <p:cTn id="29" dur="20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eaLnBrk="1" hangingPunct="1">
              <a:defRPr/>
            </a:pPr>
            <a:r>
              <a:rPr lang="en-US" smtClean="0"/>
              <a:t>Styles</a:t>
            </a:r>
          </a:p>
        </p:txBody>
      </p:sp>
      <p:sp>
        <p:nvSpPr>
          <p:cNvPr id="28675" name="Rectangle 3"/>
          <p:cNvSpPr>
            <a:spLocks noGrp="1" noRot="1" noChangeArrowheads="1"/>
          </p:cNvSpPr>
          <p:nvPr>
            <p:ph type="body" idx="1"/>
          </p:nvPr>
        </p:nvSpPr>
        <p:spPr>
          <a:xfrm>
            <a:off x="228600" y="1600200"/>
            <a:ext cx="5257800" cy="4191000"/>
          </a:xfrm>
        </p:spPr>
        <p:txBody>
          <a:bodyPr/>
          <a:lstStyle/>
          <a:p>
            <a:pPr eaLnBrk="1" hangingPunct="1">
              <a:lnSpc>
                <a:spcPct val="90000"/>
              </a:lnSpc>
              <a:defRPr/>
            </a:pPr>
            <a:r>
              <a:rPr lang="en-US" sz="2400" dirty="0" smtClean="0"/>
              <a:t>Plain</a:t>
            </a:r>
          </a:p>
          <a:p>
            <a:pPr lvl="1" eaLnBrk="1" hangingPunct="1">
              <a:lnSpc>
                <a:spcPct val="90000"/>
              </a:lnSpc>
              <a:defRPr/>
            </a:pPr>
            <a:r>
              <a:rPr lang="en-US" sz="2000" dirty="0" smtClean="0"/>
              <a:t>Psalm 23 (Bay Psalm Book)</a:t>
            </a:r>
          </a:p>
          <a:p>
            <a:pPr lvl="1" eaLnBrk="1" hangingPunct="1">
              <a:lnSpc>
                <a:spcPct val="90000"/>
              </a:lnSpc>
              <a:buFont typeface="Wingdings" pitchFamily="2" charset="2"/>
              <a:buNone/>
              <a:defRPr/>
            </a:pPr>
            <a:r>
              <a:rPr lang="en-US" sz="2000" dirty="0" smtClean="0"/>
              <a:t>	The lord to me a shepherd is.</a:t>
            </a:r>
          </a:p>
          <a:p>
            <a:pPr lvl="1" eaLnBrk="1" hangingPunct="1">
              <a:lnSpc>
                <a:spcPct val="90000"/>
              </a:lnSpc>
              <a:buFont typeface="Wingdings" pitchFamily="2" charset="2"/>
              <a:buNone/>
              <a:defRPr/>
            </a:pPr>
            <a:r>
              <a:rPr lang="en-US" sz="2000" dirty="0" smtClean="0"/>
              <a:t>			want therefore shall not I.</a:t>
            </a:r>
          </a:p>
          <a:p>
            <a:pPr lvl="1" eaLnBrk="1" hangingPunct="1">
              <a:lnSpc>
                <a:spcPct val="90000"/>
              </a:lnSpc>
              <a:buFont typeface="Wingdings" pitchFamily="2" charset="2"/>
              <a:buNone/>
              <a:defRPr/>
            </a:pPr>
            <a:r>
              <a:rPr lang="en-US" sz="2000" dirty="0" smtClean="0"/>
              <a:t>    He in the folds of tender grass,</a:t>
            </a:r>
          </a:p>
          <a:p>
            <a:pPr lvl="1" eaLnBrk="1" hangingPunct="1">
              <a:lnSpc>
                <a:spcPct val="90000"/>
              </a:lnSpc>
              <a:buFont typeface="Wingdings" pitchFamily="2" charset="2"/>
              <a:buNone/>
              <a:defRPr/>
            </a:pPr>
            <a:r>
              <a:rPr lang="en-US" sz="2000" dirty="0" smtClean="0"/>
              <a:t>			doth cause me down to lie.</a:t>
            </a:r>
          </a:p>
          <a:p>
            <a:pPr lvl="1" eaLnBrk="1" hangingPunct="1">
              <a:lnSpc>
                <a:spcPct val="90000"/>
              </a:lnSpc>
              <a:buFont typeface="Wingdings" pitchFamily="2" charset="2"/>
              <a:buNone/>
              <a:defRPr/>
            </a:pPr>
            <a:r>
              <a:rPr lang="en-US" sz="2000" dirty="0" smtClean="0"/>
              <a:t>    To waters calm me gently leads,</a:t>
            </a:r>
          </a:p>
          <a:p>
            <a:pPr lvl="1" eaLnBrk="1" hangingPunct="1">
              <a:lnSpc>
                <a:spcPct val="90000"/>
              </a:lnSpc>
              <a:buFont typeface="Wingdings" pitchFamily="2" charset="2"/>
              <a:buNone/>
              <a:defRPr/>
            </a:pPr>
            <a:r>
              <a:rPr lang="en-US" sz="2000" dirty="0" smtClean="0"/>
              <a:t>			restore my path does he.</a:t>
            </a:r>
          </a:p>
          <a:p>
            <a:pPr lvl="1" eaLnBrk="1" hangingPunct="1">
              <a:lnSpc>
                <a:spcPct val="90000"/>
              </a:lnSpc>
              <a:buFont typeface="Wingdings" pitchFamily="2" charset="2"/>
              <a:buNone/>
              <a:defRPr/>
            </a:pPr>
            <a:r>
              <a:rPr lang="en-US" sz="2000" dirty="0" smtClean="0"/>
              <a:t>     Yea though in valley of death’s shade</a:t>
            </a:r>
          </a:p>
          <a:p>
            <a:pPr lvl="1" eaLnBrk="1" hangingPunct="1">
              <a:lnSpc>
                <a:spcPct val="90000"/>
              </a:lnSpc>
              <a:buFont typeface="Wingdings" pitchFamily="2" charset="2"/>
              <a:buNone/>
              <a:defRPr/>
            </a:pPr>
            <a:r>
              <a:rPr lang="en-US" sz="2000" dirty="0" smtClean="0"/>
              <a:t>			I walk, none ill I’ll fear;</a:t>
            </a:r>
          </a:p>
          <a:p>
            <a:pPr lvl="1" eaLnBrk="1" hangingPunct="1">
              <a:lnSpc>
                <a:spcPct val="90000"/>
              </a:lnSpc>
              <a:buFont typeface="Wingdings" pitchFamily="2" charset="2"/>
              <a:buNone/>
              <a:defRPr/>
            </a:pPr>
            <a:r>
              <a:rPr lang="en-US" sz="2000" dirty="0" smtClean="0"/>
              <a:t>	Because thou art with me, thy rod</a:t>
            </a:r>
          </a:p>
          <a:p>
            <a:pPr lvl="1" eaLnBrk="1" hangingPunct="1">
              <a:lnSpc>
                <a:spcPct val="90000"/>
              </a:lnSpc>
              <a:buFont typeface="Wingdings" pitchFamily="2" charset="2"/>
              <a:buNone/>
              <a:defRPr/>
            </a:pPr>
            <a:r>
              <a:rPr lang="en-US" sz="2000" dirty="0" smtClean="0"/>
              <a:t>			and staff my comfort are.</a:t>
            </a:r>
          </a:p>
          <a:p>
            <a:pPr lvl="1" eaLnBrk="1" hangingPunct="1">
              <a:lnSpc>
                <a:spcPct val="90000"/>
              </a:lnSpc>
              <a:buFont typeface="Wingdings" pitchFamily="2" charset="2"/>
              <a:buNone/>
              <a:defRPr/>
            </a:pPr>
            <a:endParaRPr lang="en-US" sz="2000" dirty="0" smtClean="0"/>
          </a:p>
        </p:txBody>
      </p:sp>
      <p:pic>
        <p:nvPicPr>
          <p:cNvPr id="28676" name="Picture 4" descr="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990600"/>
            <a:ext cx="3505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fill="hold"/>
                                        <p:tgtEl>
                                          <p:spTgt spid="28674"/>
                                        </p:tgtEl>
                                        <p:attrNameLst>
                                          <p:attrName>ppt_x</p:attrName>
                                        </p:attrNameLst>
                                      </p:cBhvr>
                                      <p:tavLst>
                                        <p:tav tm="0">
                                          <p:val>
                                            <p:strVal val="#ppt_x"/>
                                          </p:val>
                                        </p:tav>
                                        <p:tav tm="100000">
                                          <p:val>
                                            <p:strVal val="#ppt_x"/>
                                          </p:val>
                                        </p:tav>
                                      </p:tavLst>
                                    </p:anim>
                                    <p:anim calcmode="lin" valueType="num">
                                      <p:cBhvr additive="base">
                                        <p:cTn id="8" dur="500" fill="hold"/>
                                        <p:tgtEl>
                                          <p:spTgt spid="2867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28676"/>
                                        </p:tgtEl>
                                        <p:attrNameLst>
                                          <p:attrName>style.visibility</p:attrName>
                                        </p:attrNameLst>
                                      </p:cBhvr>
                                      <p:to>
                                        <p:strVal val="visible"/>
                                      </p:to>
                                    </p:set>
                                    <p:animEffect transition="in" filter="diamond(in)">
                                      <p:cBhvr>
                                        <p:cTn id="13" dur="2000"/>
                                        <p:tgtEl>
                                          <p:spTgt spid="2867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28675">
                                            <p:txEl>
                                              <p:pRg st="0" end="0"/>
                                            </p:txEl>
                                          </p:spTgt>
                                        </p:tgtEl>
                                        <p:attrNameLst>
                                          <p:attrName>style.visibility</p:attrName>
                                        </p:attrNameLst>
                                      </p:cBhvr>
                                      <p:to>
                                        <p:strVal val="visible"/>
                                      </p:to>
                                    </p:set>
                                    <p:anim calcmode="lin" valueType="num">
                                      <p:cBhvr additive="base">
                                        <p:cTn id="18"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0" presetClass="entr" presetSubtype="0" fill="hold" nodeType="clickEffect">
                                  <p:stCondLst>
                                    <p:cond delay="0"/>
                                  </p:stCondLst>
                                  <p:childTnLst>
                                    <p:set>
                                      <p:cBhvr>
                                        <p:cTn id="23" dur="1" fill="hold">
                                          <p:stCondLst>
                                            <p:cond delay="0"/>
                                          </p:stCondLst>
                                        </p:cTn>
                                        <p:tgtEl>
                                          <p:spTgt spid="28675">
                                            <p:txEl>
                                              <p:pRg st="1" end="1"/>
                                            </p:txEl>
                                          </p:spTgt>
                                        </p:tgtEl>
                                        <p:attrNameLst>
                                          <p:attrName>style.visibility</p:attrName>
                                        </p:attrNameLst>
                                      </p:cBhvr>
                                      <p:to>
                                        <p:strVal val="visible"/>
                                      </p:to>
                                    </p:set>
                                    <p:animEffect transition="in" filter="wedge">
                                      <p:cBhvr>
                                        <p:cTn id="24" dur="2000"/>
                                        <p:tgtEl>
                                          <p:spTgt spid="28675">
                                            <p:txEl>
                                              <p:pRg st="1" end="1"/>
                                            </p:txEl>
                                          </p:spTgt>
                                        </p:tgtEl>
                                      </p:cBhvr>
                                    </p:animEffect>
                                  </p:childTnLst>
                                </p:cTn>
                              </p:par>
                              <p:par>
                                <p:cTn id="25" presetID="20" presetClass="entr" presetSubtype="0" fill="hold" nodeType="withEffect">
                                  <p:stCondLst>
                                    <p:cond delay="0"/>
                                  </p:stCondLst>
                                  <p:childTnLst>
                                    <p:set>
                                      <p:cBhvr>
                                        <p:cTn id="26" dur="1" fill="hold">
                                          <p:stCondLst>
                                            <p:cond delay="0"/>
                                          </p:stCondLst>
                                        </p:cTn>
                                        <p:tgtEl>
                                          <p:spTgt spid="28675">
                                            <p:txEl>
                                              <p:pRg st="2" end="2"/>
                                            </p:txEl>
                                          </p:spTgt>
                                        </p:tgtEl>
                                        <p:attrNameLst>
                                          <p:attrName>style.visibility</p:attrName>
                                        </p:attrNameLst>
                                      </p:cBhvr>
                                      <p:to>
                                        <p:strVal val="visible"/>
                                      </p:to>
                                    </p:set>
                                    <p:animEffect transition="in" filter="wedge">
                                      <p:cBhvr>
                                        <p:cTn id="27" dur="2000"/>
                                        <p:tgtEl>
                                          <p:spTgt spid="28675">
                                            <p:txEl>
                                              <p:pRg st="2" end="2"/>
                                            </p:txEl>
                                          </p:spTgt>
                                        </p:tgtEl>
                                      </p:cBhvr>
                                    </p:animEffect>
                                  </p:childTnLst>
                                </p:cTn>
                              </p:par>
                              <p:par>
                                <p:cTn id="28" presetID="20" presetClass="entr" presetSubtype="0" fill="hold" nodeType="withEffect">
                                  <p:stCondLst>
                                    <p:cond delay="0"/>
                                  </p:stCondLst>
                                  <p:childTnLst>
                                    <p:set>
                                      <p:cBhvr>
                                        <p:cTn id="29" dur="1" fill="hold">
                                          <p:stCondLst>
                                            <p:cond delay="0"/>
                                          </p:stCondLst>
                                        </p:cTn>
                                        <p:tgtEl>
                                          <p:spTgt spid="28675">
                                            <p:txEl>
                                              <p:pRg st="3" end="3"/>
                                            </p:txEl>
                                          </p:spTgt>
                                        </p:tgtEl>
                                        <p:attrNameLst>
                                          <p:attrName>style.visibility</p:attrName>
                                        </p:attrNameLst>
                                      </p:cBhvr>
                                      <p:to>
                                        <p:strVal val="visible"/>
                                      </p:to>
                                    </p:set>
                                    <p:animEffect transition="in" filter="wedge">
                                      <p:cBhvr>
                                        <p:cTn id="30" dur="2000"/>
                                        <p:tgtEl>
                                          <p:spTgt spid="28675">
                                            <p:txEl>
                                              <p:pRg st="3" end="3"/>
                                            </p:txEl>
                                          </p:spTgt>
                                        </p:tgtEl>
                                      </p:cBhvr>
                                    </p:animEffect>
                                  </p:childTnLst>
                                </p:cTn>
                              </p:par>
                              <p:par>
                                <p:cTn id="31" presetID="20" presetClass="entr" presetSubtype="0" fill="hold" nodeType="withEffect">
                                  <p:stCondLst>
                                    <p:cond delay="0"/>
                                  </p:stCondLst>
                                  <p:childTnLst>
                                    <p:set>
                                      <p:cBhvr>
                                        <p:cTn id="32" dur="1" fill="hold">
                                          <p:stCondLst>
                                            <p:cond delay="0"/>
                                          </p:stCondLst>
                                        </p:cTn>
                                        <p:tgtEl>
                                          <p:spTgt spid="28675">
                                            <p:txEl>
                                              <p:pRg st="4" end="4"/>
                                            </p:txEl>
                                          </p:spTgt>
                                        </p:tgtEl>
                                        <p:attrNameLst>
                                          <p:attrName>style.visibility</p:attrName>
                                        </p:attrNameLst>
                                      </p:cBhvr>
                                      <p:to>
                                        <p:strVal val="visible"/>
                                      </p:to>
                                    </p:set>
                                    <p:animEffect transition="in" filter="wedge">
                                      <p:cBhvr>
                                        <p:cTn id="33" dur="2000"/>
                                        <p:tgtEl>
                                          <p:spTgt spid="28675">
                                            <p:txEl>
                                              <p:pRg st="4" end="4"/>
                                            </p:txEl>
                                          </p:spTgt>
                                        </p:tgtEl>
                                      </p:cBhvr>
                                    </p:animEffect>
                                  </p:childTnLst>
                                </p:cTn>
                              </p:par>
                              <p:par>
                                <p:cTn id="34" presetID="20" presetClass="entr" presetSubtype="0" fill="hold" nodeType="withEffect">
                                  <p:stCondLst>
                                    <p:cond delay="0"/>
                                  </p:stCondLst>
                                  <p:childTnLst>
                                    <p:set>
                                      <p:cBhvr>
                                        <p:cTn id="35" dur="1" fill="hold">
                                          <p:stCondLst>
                                            <p:cond delay="0"/>
                                          </p:stCondLst>
                                        </p:cTn>
                                        <p:tgtEl>
                                          <p:spTgt spid="28675">
                                            <p:txEl>
                                              <p:pRg st="5" end="5"/>
                                            </p:txEl>
                                          </p:spTgt>
                                        </p:tgtEl>
                                        <p:attrNameLst>
                                          <p:attrName>style.visibility</p:attrName>
                                        </p:attrNameLst>
                                      </p:cBhvr>
                                      <p:to>
                                        <p:strVal val="visible"/>
                                      </p:to>
                                    </p:set>
                                    <p:animEffect transition="in" filter="wedge">
                                      <p:cBhvr>
                                        <p:cTn id="36" dur="2000"/>
                                        <p:tgtEl>
                                          <p:spTgt spid="28675">
                                            <p:txEl>
                                              <p:pRg st="5" end="5"/>
                                            </p:txEl>
                                          </p:spTgt>
                                        </p:tgtEl>
                                      </p:cBhvr>
                                    </p:animEffect>
                                  </p:childTnLst>
                                </p:cTn>
                              </p:par>
                              <p:par>
                                <p:cTn id="37" presetID="20" presetClass="entr" presetSubtype="0" fill="hold" nodeType="withEffect">
                                  <p:stCondLst>
                                    <p:cond delay="0"/>
                                  </p:stCondLst>
                                  <p:childTnLst>
                                    <p:set>
                                      <p:cBhvr>
                                        <p:cTn id="38" dur="1" fill="hold">
                                          <p:stCondLst>
                                            <p:cond delay="0"/>
                                          </p:stCondLst>
                                        </p:cTn>
                                        <p:tgtEl>
                                          <p:spTgt spid="28675">
                                            <p:txEl>
                                              <p:pRg st="6" end="6"/>
                                            </p:txEl>
                                          </p:spTgt>
                                        </p:tgtEl>
                                        <p:attrNameLst>
                                          <p:attrName>style.visibility</p:attrName>
                                        </p:attrNameLst>
                                      </p:cBhvr>
                                      <p:to>
                                        <p:strVal val="visible"/>
                                      </p:to>
                                    </p:set>
                                    <p:animEffect transition="in" filter="wedge">
                                      <p:cBhvr>
                                        <p:cTn id="39" dur="2000"/>
                                        <p:tgtEl>
                                          <p:spTgt spid="28675">
                                            <p:txEl>
                                              <p:pRg st="6" end="6"/>
                                            </p:txEl>
                                          </p:spTgt>
                                        </p:tgtEl>
                                      </p:cBhvr>
                                    </p:animEffect>
                                  </p:childTnLst>
                                </p:cTn>
                              </p:par>
                              <p:par>
                                <p:cTn id="40" presetID="20" presetClass="entr" presetSubtype="0" fill="hold" nodeType="withEffect">
                                  <p:stCondLst>
                                    <p:cond delay="0"/>
                                  </p:stCondLst>
                                  <p:childTnLst>
                                    <p:set>
                                      <p:cBhvr>
                                        <p:cTn id="41" dur="1" fill="hold">
                                          <p:stCondLst>
                                            <p:cond delay="0"/>
                                          </p:stCondLst>
                                        </p:cTn>
                                        <p:tgtEl>
                                          <p:spTgt spid="28675">
                                            <p:txEl>
                                              <p:pRg st="7" end="7"/>
                                            </p:txEl>
                                          </p:spTgt>
                                        </p:tgtEl>
                                        <p:attrNameLst>
                                          <p:attrName>style.visibility</p:attrName>
                                        </p:attrNameLst>
                                      </p:cBhvr>
                                      <p:to>
                                        <p:strVal val="visible"/>
                                      </p:to>
                                    </p:set>
                                    <p:animEffect transition="in" filter="wedge">
                                      <p:cBhvr>
                                        <p:cTn id="42" dur="2000"/>
                                        <p:tgtEl>
                                          <p:spTgt spid="28675">
                                            <p:txEl>
                                              <p:pRg st="7" end="7"/>
                                            </p:txEl>
                                          </p:spTgt>
                                        </p:tgtEl>
                                      </p:cBhvr>
                                    </p:animEffect>
                                  </p:childTnLst>
                                </p:cTn>
                              </p:par>
                              <p:par>
                                <p:cTn id="43" presetID="20" presetClass="entr" presetSubtype="0" fill="hold" nodeType="withEffect">
                                  <p:stCondLst>
                                    <p:cond delay="0"/>
                                  </p:stCondLst>
                                  <p:childTnLst>
                                    <p:set>
                                      <p:cBhvr>
                                        <p:cTn id="44" dur="1" fill="hold">
                                          <p:stCondLst>
                                            <p:cond delay="0"/>
                                          </p:stCondLst>
                                        </p:cTn>
                                        <p:tgtEl>
                                          <p:spTgt spid="28675">
                                            <p:txEl>
                                              <p:pRg st="8" end="8"/>
                                            </p:txEl>
                                          </p:spTgt>
                                        </p:tgtEl>
                                        <p:attrNameLst>
                                          <p:attrName>style.visibility</p:attrName>
                                        </p:attrNameLst>
                                      </p:cBhvr>
                                      <p:to>
                                        <p:strVal val="visible"/>
                                      </p:to>
                                    </p:set>
                                    <p:animEffect transition="in" filter="wedge">
                                      <p:cBhvr>
                                        <p:cTn id="45" dur="2000"/>
                                        <p:tgtEl>
                                          <p:spTgt spid="28675">
                                            <p:txEl>
                                              <p:pRg st="8" end="8"/>
                                            </p:txEl>
                                          </p:spTgt>
                                        </p:tgtEl>
                                      </p:cBhvr>
                                    </p:animEffect>
                                  </p:childTnLst>
                                </p:cTn>
                              </p:par>
                              <p:par>
                                <p:cTn id="46" presetID="20" presetClass="entr" presetSubtype="0" fill="hold" nodeType="withEffect">
                                  <p:stCondLst>
                                    <p:cond delay="0"/>
                                  </p:stCondLst>
                                  <p:childTnLst>
                                    <p:set>
                                      <p:cBhvr>
                                        <p:cTn id="47" dur="1" fill="hold">
                                          <p:stCondLst>
                                            <p:cond delay="0"/>
                                          </p:stCondLst>
                                        </p:cTn>
                                        <p:tgtEl>
                                          <p:spTgt spid="28675">
                                            <p:txEl>
                                              <p:pRg st="9" end="9"/>
                                            </p:txEl>
                                          </p:spTgt>
                                        </p:tgtEl>
                                        <p:attrNameLst>
                                          <p:attrName>style.visibility</p:attrName>
                                        </p:attrNameLst>
                                      </p:cBhvr>
                                      <p:to>
                                        <p:strVal val="visible"/>
                                      </p:to>
                                    </p:set>
                                    <p:animEffect transition="in" filter="wedge">
                                      <p:cBhvr>
                                        <p:cTn id="48" dur="2000"/>
                                        <p:tgtEl>
                                          <p:spTgt spid="28675">
                                            <p:txEl>
                                              <p:pRg st="9" end="9"/>
                                            </p:txEl>
                                          </p:spTgt>
                                        </p:tgtEl>
                                      </p:cBhvr>
                                    </p:animEffect>
                                  </p:childTnLst>
                                </p:cTn>
                              </p:par>
                              <p:par>
                                <p:cTn id="49" presetID="20" presetClass="entr" presetSubtype="0" fill="hold" nodeType="withEffect">
                                  <p:stCondLst>
                                    <p:cond delay="0"/>
                                  </p:stCondLst>
                                  <p:childTnLst>
                                    <p:set>
                                      <p:cBhvr>
                                        <p:cTn id="50" dur="1" fill="hold">
                                          <p:stCondLst>
                                            <p:cond delay="0"/>
                                          </p:stCondLst>
                                        </p:cTn>
                                        <p:tgtEl>
                                          <p:spTgt spid="28675">
                                            <p:txEl>
                                              <p:pRg st="10" end="10"/>
                                            </p:txEl>
                                          </p:spTgt>
                                        </p:tgtEl>
                                        <p:attrNameLst>
                                          <p:attrName>style.visibility</p:attrName>
                                        </p:attrNameLst>
                                      </p:cBhvr>
                                      <p:to>
                                        <p:strVal val="visible"/>
                                      </p:to>
                                    </p:set>
                                    <p:animEffect transition="in" filter="wedge">
                                      <p:cBhvr>
                                        <p:cTn id="51" dur="2000"/>
                                        <p:tgtEl>
                                          <p:spTgt spid="28675">
                                            <p:txEl>
                                              <p:pRg st="10" end="10"/>
                                            </p:txEl>
                                          </p:spTgt>
                                        </p:tgtEl>
                                      </p:cBhvr>
                                    </p:animEffect>
                                  </p:childTnLst>
                                </p:cTn>
                              </p:par>
                              <p:par>
                                <p:cTn id="52" presetID="20" presetClass="entr" presetSubtype="0" fill="hold" nodeType="withEffect">
                                  <p:stCondLst>
                                    <p:cond delay="0"/>
                                  </p:stCondLst>
                                  <p:childTnLst>
                                    <p:set>
                                      <p:cBhvr>
                                        <p:cTn id="53" dur="1" fill="hold">
                                          <p:stCondLst>
                                            <p:cond delay="0"/>
                                          </p:stCondLst>
                                        </p:cTn>
                                        <p:tgtEl>
                                          <p:spTgt spid="28675">
                                            <p:txEl>
                                              <p:pRg st="11" end="11"/>
                                            </p:txEl>
                                          </p:spTgt>
                                        </p:tgtEl>
                                        <p:attrNameLst>
                                          <p:attrName>style.visibility</p:attrName>
                                        </p:attrNameLst>
                                      </p:cBhvr>
                                      <p:to>
                                        <p:strVal val="visible"/>
                                      </p:to>
                                    </p:set>
                                    <p:animEffect transition="in" filter="wedge">
                                      <p:cBhvr>
                                        <p:cTn id="54" dur="2000"/>
                                        <p:tgtEl>
                                          <p:spTgt spid="2867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hangingPunct="1">
              <a:defRPr/>
            </a:pPr>
            <a:r>
              <a:rPr lang="en-US" smtClean="0"/>
              <a:t>Puritan terms and influences…</a:t>
            </a:r>
          </a:p>
        </p:txBody>
      </p:sp>
      <p:sp>
        <p:nvSpPr>
          <p:cNvPr id="10243" name="Rectangle 3"/>
          <p:cNvSpPr>
            <a:spLocks noGrp="1" noRot="1" noChangeArrowheads="1"/>
          </p:cNvSpPr>
          <p:nvPr>
            <p:ph type="body" idx="1"/>
          </p:nvPr>
        </p:nvSpPr>
        <p:spPr>
          <a:xfrm>
            <a:off x="76200" y="1600200"/>
            <a:ext cx="8915400" cy="4495800"/>
          </a:xfrm>
        </p:spPr>
        <p:txBody>
          <a:bodyPr/>
          <a:lstStyle/>
          <a:p>
            <a:pPr eaLnBrk="1" hangingPunct="1">
              <a:defRPr/>
            </a:pPr>
            <a:r>
              <a:rPr lang="en-US" dirty="0" smtClean="0"/>
              <a:t>Genres that the Puritans favored:</a:t>
            </a:r>
          </a:p>
          <a:p>
            <a:pPr lvl="1" eaLnBrk="1" hangingPunct="1">
              <a:defRPr/>
            </a:pPr>
            <a:r>
              <a:rPr lang="en-US" dirty="0" smtClean="0"/>
              <a:t>sermons (e.g. “Sinners in the Hands of an Angry God”)</a:t>
            </a:r>
          </a:p>
          <a:p>
            <a:pPr lvl="1" eaLnBrk="1" hangingPunct="1">
              <a:defRPr/>
            </a:pPr>
            <a:r>
              <a:rPr lang="en-US" dirty="0" smtClean="0"/>
              <a:t>religious poetry (e.g. “To My Dear and Loving Husband”)</a:t>
            </a:r>
          </a:p>
          <a:p>
            <a:pPr lvl="1" eaLnBrk="1" hangingPunct="1">
              <a:defRPr/>
            </a:pPr>
            <a:r>
              <a:rPr lang="en-US" dirty="0" smtClean="0"/>
              <a:t>historical narratives (e.g. “Of Plymouth Plantation)</a:t>
            </a:r>
          </a:p>
          <a:p>
            <a:pPr marL="457200" lvl="1" indent="0" eaLnBrk="1" hangingPunct="1">
              <a:buNone/>
              <a:defRPr/>
            </a:pPr>
            <a:r>
              <a:rPr lang="en-US" dirty="0" smtClean="0"/>
              <a:t>NOTE:   THEY DID NOT FEEL THAT LITERATURE WAS FOR ENTERTAINMENT. Novels and plays were frowned upon, due to a perceived lack of practical religious value.</a:t>
            </a:r>
          </a:p>
        </p:txBody>
      </p:sp>
      <p:sp>
        <p:nvSpPr>
          <p:cNvPr id="18477" name="SMARTPenAnnotation196"/>
          <p:cNvSpPr>
            <a:spLocks noChangeArrowheads="1"/>
          </p:cNvSpPr>
          <p:nvPr/>
        </p:nvSpPr>
        <p:spPr bwMode="auto">
          <a:xfrm>
            <a:off x="5543550" y="4035425"/>
            <a:ext cx="3175" cy="0"/>
          </a:xfrm>
          <a:custGeom>
            <a:avLst/>
            <a:gdLst>
              <a:gd name="T0" fmla="*/ 0 w 3387"/>
              <a:gd name="T1" fmla="*/ 0 h 1"/>
              <a:gd name="T2" fmla="*/ 3387 w 3387"/>
              <a:gd name="T3" fmla="*/ 1 h 1"/>
            </a:gdLst>
            <a:ahLst/>
            <a:cxnLst/>
            <a:rect l="T0" t="T1" r="T2" b="T3"/>
            <a:pathLst>
              <a:path w="3387" h="1">
                <a:moveTo>
                  <a:pt x="0" y="0"/>
                </a:moveTo>
                <a:lnTo>
                  <a:pt x="3386" y="0"/>
                </a:lnTo>
                <a:close/>
              </a:path>
            </a:pathLst>
          </a:custGeom>
          <a:solidFill>
            <a:schemeClr val="accent1"/>
          </a:solidFill>
          <a:ln w="38100" algn="ctr">
            <a:solidFill>
              <a:srgbClr val="FF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 calcmode="lin" valueType="num">
                                      <p:cBhvr additive="base">
                                        <p:cTn id="15"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24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anim calcmode="lin" valueType="num">
                                      <p:cBhvr additive="base">
                                        <p:cTn id="23"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2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533400" y="533400"/>
            <a:ext cx="8308975" cy="990600"/>
          </a:xfrm>
        </p:spPr>
        <p:txBody>
          <a:bodyPr/>
          <a:lstStyle/>
          <a:p>
            <a:pPr eaLnBrk="1" hangingPunct="1">
              <a:defRPr/>
            </a:pPr>
            <a:r>
              <a:rPr lang="en-US" sz="4000" smtClean="0"/>
              <a:t>How did religion shape the literature of the Puritan period?</a:t>
            </a:r>
          </a:p>
        </p:txBody>
      </p:sp>
      <p:sp>
        <p:nvSpPr>
          <p:cNvPr id="15363" name="Rectangle 3"/>
          <p:cNvSpPr>
            <a:spLocks noGrp="1" noRot="1" noChangeArrowheads="1"/>
          </p:cNvSpPr>
          <p:nvPr>
            <p:ph type="body" idx="1"/>
          </p:nvPr>
        </p:nvSpPr>
        <p:spPr>
          <a:xfrm>
            <a:off x="838200" y="1905000"/>
            <a:ext cx="8007350" cy="4953000"/>
          </a:xfrm>
        </p:spPr>
        <p:txBody>
          <a:bodyPr/>
          <a:lstStyle/>
          <a:p>
            <a:pPr eaLnBrk="1" hangingPunct="1">
              <a:defRPr/>
            </a:pPr>
            <a:r>
              <a:rPr lang="en-US" dirty="0" smtClean="0"/>
              <a:t>Religious values were put above all else in every area of these people’s lives.</a:t>
            </a:r>
          </a:p>
          <a:p>
            <a:pPr lvl="1" eaLnBrk="1" hangingPunct="1">
              <a:defRPr/>
            </a:pPr>
            <a:r>
              <a:rPr lang="en-US" dirty="0" smtClean="0"/>
              <a:t>This led to a focus on practical literature (sermons, historical narratives, poetry with a spiritual message).</a:t>
            </a:r>
          </a:p>
          <a:p>
            <a:pPr lvl="1" eaLnBrk="1" hangingPunct="1">
              <a:defRPr/>
            </a:pPr>
            <a:r>
              <a:rPr lang="en-US" dirty="0" smtClean="0"/>
              <a:t>This also led to a certain style of writing that mirrored the Puritans style of living. (plain style)</a:t>
            </a:r>
          </a:p>
          <a:p>
            <a:pPr lvl="1" eaLnBrk="1" hangingPunct="1">
              <a:defRPr/>
            </a:pPr>
            <a:r>
              <a:rPr lang="en-US" dirty="0" smtClean="0"/>
              <a:t>Themes were religious in nature and reflected Puritan values.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eaLnBrk="1" hangingPunct="1">
              <a:defRPr/>
            </a:pPr>
            <a:r>
              <a:rPr lang="en-US" smtClean="0"/>
              <a:t>Puritan Books</a:t>
            </a:r>
          </a:p>
        </p:txBody>
      </p:sp>
      <p:sp>
        <p:nvSpPr>
          <p:cNvPr id="24579" name="Rectangle 3"/>
          <p:cNvSpPr>
            <a:spLocks noGrp="1" noRot="1" noChangeArrowheads="1"/>
          </p:cNvSpPr>
          <p:nvPr>
            <p:ph type="body" idx="1"/>
          </p:nvPr>
        </p:nvSpPr>
        <p:spPr>
          <a:xfrm>
            <a:off x="609600" y="1447800"/>
            <a:ext cx="8007350" cy="4191000"/>
          </a:xfrm>
        </p:spPr>
        <p:txBody>
          <a:bodyPr/>
          <a:lstStyle/>
          <a:p>
            <a:pPr eaLnBrk="1" hangingPunct="1">
              <a:defRPr/>
            </a:pPr>
            <a:r>
              <a:rPr lang="en-US" dirty="0" smtClean="0"/>
              <a:t>The Bay Psalm Book (1640)</a:t>
            </a:r>
          </a:p>
          <a:p>
            <a:pPr lvl="1" eaLnBrk="1" hangingPunct="1">
              <a:defRPr/>
            </a:pPr>
            <a:r>
              <a:rPr lang="en-US" dirty="0" smtClean="0"/>
              <a:t>Translations of the Bible’s Psalms; first book published in America.</a:t>
            </a:r>
          </a:p>
          <a:p>
            <a:pPr eaLnBrk="1" hangingPunct="1">
              <a:defRPr/>
            </a:pPr>
            <a:r>
              <a:rPr lang="en-US" dirty="0" smtClean="0"/>
              <a:t>The New England Primer (1690)</a:t>
            </a:r>
          </a:p>
          <a:p>
            <a:pPr lvl="1" eaLnBrk="1" hangingPunct="1">
              <a:defRPr/>
            </a:pPr>
            <a:r>
              <a:rPr lang="en-US" dirty="0" smtClean="0"/>
              <a:t>Spelling and reading book.</a:t>
            </a:r>
          </a:p>
          <a:p>
            <a:pPr eaLnBrk="1" hangingPunct="1">
              <a:defRPr/>
            </a:pPr>
            <a:r>
              <a:rPr lang="en-US" dirty="0" smtClean="0"/>
              <a:t>The Day of Doom (1662)</a:t>
            </a:r>
          </a:p>
          <a:p>
            <a:pPr lvl="1" eaLnBrk="1" hangingPunct="1">
              <a:defRPr/>
            </a:pPr>
            <a:r>
              <a:rPr lang="en-US" dirty="0" smtClean="0"/>
              <a:t>By Michael Wigglesworth; Simple poem about Judgment Day.  First Best Seller.</a:t>
            </a:r>
          </a:p>
          <a:p>
            <a:pPr lvl="1" eaLnBrk="1" hangingPunct="1">
              <a:buFont typeface="Wingdings" pitchFamily="2" charset="2"/>
              <a:buNone/>
              <a:defRPr/>
            </a:pPr>
            <a:endParaRPr lang="en-US" dirty="0" smtClean="0"/>
          </a:p>
        </p:txBody>
      </p:sp>
      <p:pic>
        <p:nvPicPr>
          <p:cNvPr id="24581" name="Picture 5" descr="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152400"/>
            <a:ext cx="123825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3" name="Picture 7" descr="1123RHHRV1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80338" y="4876800"/>
            <a:ext cx="1363662"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7" name="Picture 11" descr="[Illustrati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34200" y="3048000"/>
            <a:ext cx="2209800"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ppt_x"/>
                                          </p:val>
                                        </p:tav>
                                        <p:tav tm="100000">
                                          <p:val>
                                            <p:strVal val="#ppt_x"/>
                                          </p:val>
                                        </p:tav>
                                      </p:tavLst>
                                    </p:anim>
                                    <p:anim calcmode="lin" valueType="num">
                                      <p:cBhvr additive="base">
                                        <p:cTn id="8" dur="500" fill="hold"/>
                                        <p:tgtEl>
                                          <p:spTgt spid="2457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nodeType="clickEffect">
                                  <p:stCondLst>
                                    <p:cond delay="0"/>
                                  </p:stCondLst>
                                  <p:childTnLst>
                                    <p:set>
                                      <p:cBhvr>
                                        <p:cTn id="12" dur="1" fill="hold">
                                          <p:stCondLst>
                                            <p:cond delay="0"/>
                                          </p:stCondLst>
                                        </p:cTn>
                                        <p:tgtEl>
                                          <p:spTgt spid="24579">
                                            <p:txEl>
                                              <p:pRg st="0" end="0"/>
                                            </p:txEl>
                                          </p:spTgt>
                                        </p:tgtEl>
                                        <p:attrNameLst>
                                          <p:attrName>style.visibility</p:attrName>
                                        </p:attrNameLst>
                                      </p:cBhvr>
                                      <p:to>
                                        <p:strVal val="visible"/>
                                      </p:to>
                                    </p:set>
                                    <p:animEffect transition="in" filter="wipe(down)">
                                      <p:cBhvr>
                                        <p:cTn id="13" dur="500"/>
                                        <p:tgtEl>
                                          <p:spTgt spid="24579">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24581"/>
                                        </p:tgtEl>
                                        <p:attrNameLst>
                                          <p:attrName>style.visibility</p:attrName>
                                        </p:attrNameLst>
                                      </p:cBhvr>
                                      <p:to>
                                        <p:strVal val="visible"/>
                                      </p:to>
                                    </p:set>
                                    <p:animEffect transition="in" filter="checkerboard(across)">
                                      <p:cBhvr>
                                        <p:cTn id="18" dur="500"/>
                                        <p:tgtEl>
                                          <p:spTgt spid="2458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24579">
                                            <p:txEl>
                                              <p:pRg st="1" end="1"/>
                                            </p:txEl>
                                          </p:spTgt>
                                        </p:tgtEl>
                                        <p:attrNameLst>
                                          <p:attrName>style.visibility</p:attrName>
                                        </p:attrNameLst>
                                      </p:cBhvr>
                                      <p:to>
                                        <p:strVal val="visible"/>
                                      </p:to>
                                    </p:set>
                                    <p:anim calcmode="lin" valueType="num">
                                      <p:cBhvr additive="base">
                                        <p:cTn id="23"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nodeType="clickEffect">
                                  <p:stCondLst>
                                    <p:cond delay="0"/>
                                  </p:stCondLst>
                                  <p:childTnLst>
                                    <p:set>
                                      <p:cBhvr>
                                        <p:cTn id="28" dur="1" fill="hold">
                                          <p:stCondLst>
                                            <p:cond delay="0"/>
                                          </p:stCondLst>
                                        </p:cTn>
                                        <p:tgtEl>
                                          <p:spTgt spid="24579">
                                            <p:txEl>
                                              <p:pRg st="2" end="2"/>
                                            </p:txEl>
                                          </p:spTgt>
                                        </p:tgtEl>
                                        <p:attrNameLst>
                                          <p:attrName>style.visibility</p:attrName>
                                        </p:attrNameLst>
                                      </p:cBhvr>
                                      <p:to>
                                        <p:strVal val="visible"/>
                                      </p:to>
                                    </p:set>
                                    <p:animEffect transition="in" filter="wipe(down)">
                                      <p:cBhvr>
                                        <p:cTn id="29" dur="500"/>
                                        <p:tgtEl>
                                          <p:spTgt spid="24579">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nodeType="clickEffect">
                                  <p:stCondLst>
                                    <p:cond delay="0"/>
                                  </p:stCondLst>
                                  <p:childTnLst>
                                    <p:set>
                                      <p:cBhvr>
                                        <p:cTn id="33" dur="1" fill="hold">
                                          <p:stCondLst>
                                            <p:cond delay="0"/>
                                          </p:stCondLst>
                                        </p:cTn>
                                        <p:tgtEl>
                                          <p:spTgt spid="24579">
                                            <p:txEl>
                                              <p:pRg st="3" end="3"/>
                                            </p:txEl>
                                          </p:spTgt>
                                        </p:tgtEl>
                                        <p:attrNameLst>
                                          <p:attrName>style.visibility</p:attrName>
                                        </p:attrNameLst>
                                      </p:cBhvr>
                                      <p:to>
                                        <p:strVal val="visible"/>
                                      </p:to>
                                    </p:set>
                                    <p:animEffect transition="in" filter="blinds(horizontal)">
                                      <p:cBhvr>
                                        <p:cTn id="34" dur="500"/>
                                        <p:tgtEl>
                                          <p:spTgt spid="24579">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 presetClass="entr" presetSubtype="10" fill="hold" nodeType="clickEffect">
                                  <p:stCondLst>
                                    <p:cond delay="0"/>
                                  </p:stCondLst>
                                  <p:childTnLst>
                                    <p:set>
                                      <p:cBhvr>
                                        <p:cTn id="38" dur="1" fill="hold">
                                          <p:stCondLst>
                                            <p:cond delay="0"/>
                                          </p:stCondLst>
                                        </p:cTn>
                                        <p:tgtEl>
                                          <p:spTgt spid="24587"/>
                                        </p:tgtEl>
                                        <p:attrNameLst>
                                          <p:attrName>style.visibility</p:attrName>
                                        </p:attrNameLst>
                                      </p:cBhvr>
                                      <p:to>
                                        <p:strVal val="visible"/>
                                      </p:to>
                                    </p:set>
                                    <p:animEffect transition="in" filter="checkerboard(across)">
                                      <p:cBhvr>
                                        <p:cTn id="39" dur="500"/>
                                        <p:tgtEl>
                                          <p:spTgt spid="2458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4" fill="hold" nodeType="clickEffect">
                                  <p:stCondLst>
                                    <p:cond delay="0"/>
                                  </p:stCondLst>
                                  <p:childTnLst>
                                    <p:set>
                                      <p:cBhvr>
                                        <p:cTn id="43" dur="1" fill="hold">
                                          <p:stCondLst>
                                            <p:cond delay="0"/>
                                          </p:stCondLst>
                                        </p:cTn>
                                        <p:tgtEl>
                                          <p:spTgt spid="24579">
                                            <p:txEl>
                                              <p:pRg st="4" end="4"/>
                                            </p:txEl>
                                          </p:spTgt>
                                        </p:tgtEl>
                                        <p:attrNameLst>
                                          <p:attrName>style.visibility</p:attrName>
                                        </p:attrNameLst>
                                      </p:cBhvr>
                                      <p:to>
                                        <p:strVal val="visible"/>
                                      </p:to>
                                    </p:set>
                                    <p:animEffect transition="in" filter="wipe(down)">
                                      <p:cBhvr>
                                        <p:cTn id="44" dur="500"/>
                                        <p:tgtEl>
                                          <p:spTgt spid="24579">
                                            <p:txEl>
                                              <p:pRg st="4" end="4"/>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 presetClass="entr" presetSubtype="10" fill="hold" nodeType="clickEffect">
                                  <p:stCondLst>
                                    <p:cond delay="0"/>
                                  </p:stCondLst>
                                  <p:childTnLst>
                                    <p:set>
                                      <p:cBhvr>
                                        <p:cTn id="48" dur="1" fill="hold">
                                          <p:stCondLst>
                                            <p:cond delay="0"/>
                                          </p:stCondLst>
                                        </p:cTn>
                                        <p:tgtEl>
                                          <p:spTgt spid="24583"/>
                                        </p:tgtEl>
                                        <p:attrNameLst>
                                          <p:attrName>style.visibility</p:attrName>
                                        </p:attrNameLst>
                                      </p:cBhvr>
                                      <p:to>
                                        <p:strVal val="visible"/>
                                      </p:to>
                                    </p:set>
                                    <p:animEffect transition="in" filter="checkerboard(across)">
                                      <p:cBhvr>
                                        <p:cTn id="49" dur="500"/>
                                        <p:tgtEl>
                                          <p:spTgt spid="2458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nodeType="clickEffect">
                                  <p:stCondLst>
                                    <p:cond delay="0"/>
                                  </p:stCondLst>
                                  <p:childTnLst>
                                    <p:set>
                                      <p:cBhvr>
                                        <p:cTn id="53" dur="1" fill="hold">
                                          <p:stCondLst>
                                            <p:cond delay="0"/>
                                          </p:stCondLst>
                                        </p:cTn>
                                        <p:tgtEl>
                                          <p:spTgt spid="24579">
                                            <p:txEl>
                                              <p:pRg st="5" end="5"/>
                                            </p:txEl>
                                          </p:spTgt>
                                        </p:tgtEl>
                                        <p:attrNameLst>
                                          <p:attrName>style.visibility</p:attrName>
                                        </p:attrNameLst>
                                      </p:cBhvr>
                                      <p:to>
                                        <p:strVal val="visible"/>
                                      </p:to>
                                    </p:set>
                                    <p:anim calcmode="lin" valueType="num">
                                      <p:cBhvr additive="base">
                                        <p:cTn id="54" dur="5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2457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457200" y="244475"/>
            <a:ext cx="8385175" cy="441325"/>
          </a:xfrm>
        </p:spPr>
        <p:txBody>
          <a:bodyPr/>
          <a:lstStyle/>
          <a:p>
            <a:pPr eaLnBrk="1" hangingPunct="1">
              <a:defRPr/>
            </a:pPr>
            <a:r>
              <a:rPr lang="en-US" sz="4000" smtClean="0"/>
              <a:t>The New England Primer</a:t>
            </a:r>
          </a:p>
        </p:txBody>
      </p:sp>
      <p:pic>
        <p:nvPicPr>
          <p:cNvPr id="21507" name="Picture 4" descr="prim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838200"/>
            <a:ext cx="4038600" cy="556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defRPr/>
            </a:pPr>
            <a:r>
              <a:rPr lang="en-US" sz="4000" dirty="0" smtClean="0"/>
              <a:t>How did religion shape the literature of the Puritan period?</a:t>
            </a:r>
          </a:p>
        </p:txBody>
      </p:sp>
      <p:sp>
        <p:nvSpPr>
          <p:cNvPr id="6147" name="Rectangle 3"/>
          <p:cNvSpPr>
            <a:spLocks noGrp="1" noRot="1" noChangeArrowheads="1"/>
          </p:cNvSpPr>
          <p:nvPr>
            <p:ph type="body" idx="1"/>
          </p:nvPr>
        </p:nvSpPr>
        <p:spPr/>
        <p:txBody>
          <a:bodyPr/>
          <a:lstStyle/>
          <a:p>
            <a:pPr eaLnBrk="1" hangingPunct="1">
              <a:defRPr/>
            </a:pPr>
            <a:r>
              <a:rPr lang="en-US" dirty="0" smtClean="0"/>
              <a:t>We will look into themes, formats, and purposes of the Puritan writers to answer this question.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defRPr/>
            </a:pPr>
            <a:r>
              <a:rPr lang="en-US" smtClean="0"/>
              <a:t>The New England Primer</a:t>
            </a:r>
          </a:p>
        </p:txBody>
      </p:sp>
      <p:sp>
        <p:nvSpPr>
          <p:cNvPr id="12291" name="Rectangle 3"/>
          <p:cNvSpPr>
            <a:spLocks noGrp="1" noRot="1" noChangeArrowheads="1"/>
          </p:cNvSpPr>
          <p:nvPr>
            <p:ph type="body" idx="1"/>
          </p:nvPr>
        </p:nvSpPr>
        <p:spPr/>
        <p:txBody>
          <a:bodyPr/>
          <a:lstStyle/>
          <a:p>
            <a:pPr eaLnBrk="1" hangingPunct="1">
              <a:defRPr/>
            </a:pPr>
            <a:r>
              <a:rPr lang="en-US" smtClean="0"/>
              <a:t>This text is indicative of how large a role  religion played in these people’s lives.</a:t>
            </a:r>
          </a:p>
          <a:p>
            <a:pPr eaLnBrk="1" hangingPunct="1">
              <a:defRPr/>
            </a:pPr>
            <a:r>
              <a:rPr lang="en-US" smtClean="0"/>
              <a:t>The religious subtexts began for young Puritans as early as the time that a child began to learn the ABC 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381000" y="228600"/>
            <a:ext cx="8385175" cy="822325"/>
          </a:xfrm>
        </p:spPr>
        <p:txBody>
          <a:bodyPr/>
          <a:lstStyle/>
          <a:p>
            <a:pPr eaLnBrk="1" hangingPunct="1">
              <a:defRPr/>
            </a:pPr>
            <a:r>
              <a:rPr lang="en-US" sz="3200" dirty="0" smtClean="0"/>
              <a:t>Puritan Writers to remember…</a:t>
            </a:r>
            <a:r>
              <a:rPr lang="en-US" dirty="0" smtClean="0"/>
              <a:t>	</a:t>
            </a:r>
          </a:p>
        </p:txBody>
      </p:sp>
      <p:sp>
        <p:nvSpPr>
          <p:cNvPr id="14339" name="Rectangle 3"/>
          <p:cNvSpPr>
            <a:spLocks noGrp="1" noRot="1" noChangeArrowheads="1"/>
          </p:cNvSpPr>
          <p:nvPr>
            <p:ph type="body" idx="1"/>
          </p:nvPr>
        </p:nvSpPr>
        <p:spPr>
          <a:xfrm>
            <a:off x="1981200" y="1295400"/>
            <a:ext cx="6858000" cy="5334000"/>
          </a:xfrm>
        </p:spPr>
        <p:txBody>
          <a:bodyPr/>
          <a:lstStyle/>
          <a:p>
            <a:pPr eaLnBrk="1" hangingPunct="1">
              <a:defRPr/>
            </a:pPr>
            <a:r>
              <a:rPr lang="en-US" dirty="0" smtClean="0"/>
              <a:t>William Bradford </a:t>
            </a:r>
            <a:r>
              <a:rPr lang="en-US" i="1" dirty="0" smtClean="0"/>
              <a:t>Of Plymouth Plantation </a:t>
            </a:r>
            <a:r>
              <a:rPr lang="en-US" dirty="0" smtClean="0"/>
              <a:t>(HISTORICAL NARRATIVE)</a:t>
            </a:r>
            <a:endParaRPr lang="en-US" i="1" dirty="0" smtClean="0"/>
          </a:p>
          <a:p>
            <a:pPr eaLnBrk="1" hangingPunct="1">
              <a:defRPr/>
            </a:pPr>
            <a:r>
              <a:rPr lang="en-US" dirty="0" smtClean="0"/>
              <a:t>Jonathan Edwards “Sinners in the Hands of an Angry God” (SERMON)</a:t>
            </a:r>
          </a:p>
          <a:p>
            <a:pPr eaLnBrk="1" hangingPunct="1">
              <a:defRPr/>
            </a:pPr>
            <a:r>
              <a:rPr lang="en-US" dirty="0" smtClean="0"/>
              <a:t>Anne Bradstreet “Upon the Burning of Our House,” and “To My Dear and Loving Husband.” (POETRY)</a:t>
            </a:r>
          </a:p>
        </p:txBody>
      </p:sp>
      <p:pic>
        <p:nvPicPr>
          <p:cNvPr id="4" name="Picture 20" descr="http://www.shsu.edu/~eng_wpf/authors/pictures/bradfor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914400"/>
            <a:ext cx="1173163"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6" descr="http://blogs.lifeway.com/blog/edstetzer/Jonathan%252520Edward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3048000"/>
            <a:ext cx="1612900" cy="168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2" descr="http://jameslogancourier.org/media/1/20070915-a.bradstreet.13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4800600"/>
            <a:ext cx="1676400" cy="192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ox(in)">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339">
                                            <p:txEl>
                                              <p:pRg st="1" end="1"/>
                                            </p:txEl>
                                          </p:spTgt>
                                        </p:tgtEl>
                                        <p:attrNameLst>
                                          <p:attrName>style.visibility</p:attrName>
                                        </p:attrNameLst>
                                      </p:cBhvr>
                                      <p:to>
                                        <p:strVal val="visible"/>
                                      </p:to>
                                    </p:set>
                                    <p:animEffect transition="in" filter="box(in)">
                                      <p:cBhvr>
                                        <p:cTn id="17" dur="500"/>
                                        <p:tgtEl>
                                          <p:spTgt spid="1433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4339">
                                            <p:txEl>
                                              <p:pRg st="2" end="2"/>
                                            </p:txEl>
                                          </p:spTgt>
                                        </p:tgtEl>
                                        <p:attrNameLst>
                                          <p:attrName>style.visibility</p:attrName>
                                        </p:attrNameLst>
                                      </p:cBhvr>
                                      <p:to>
                                        <p:strVal val="visible"/>
                                      </p:to>
                                    </p:set>
                                    <p:animEffect transition="in" filter="box(in)">
                                      <p:cBhvr>
                                        <p:cTn id="27" dur="500"/>
                                        <p:tgtEl>
                                          <p:spTgt spid="14339">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linds(horizontal)">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457200" y="0"/>
            <a:ext cx="8385175" cy="1431925"/>
          </a:xfrm>
        </p:spPr>
        <p:txBody>
          <a:bodyPr/>
          <a:lstStyle/>
          <a:p>
            <a:pPr eaLnBrk="1" hangingPunct="1">
              <a:defRPr/>
            </a:pPr>
            <a:r>
              <a:rPr lang="en-US" dirty="0" smtClean="0"/>
              <a:t>Puritan Writing</a:t>
            </a:r>
          </a:p>
        </p:txBody>
      </p:sp>
      <p:sp>
        <p:nvSpPr>
          <p:cNvPr id="21528" name="Text Box 24"/>
          <p:cNvSpPr txBox="1">
            <a:spLocks noChangeArrowheads="1"/>
          </p:cNvSpPr>
          <p:nvPr/>
        </p:nvSpPr>
        <p:spPr bwMode="auto">
          <a:xfrm>
            <a:off x="914400" y="1905000"/>
            <a:ext cx="78486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6000"/>
              <a:t>The Purpose of Literature is </a:t>
            </a:r>
          </a:p>
          <a:p>
            <a:pPr algn="ctr">
              <a:spcBef>
                <a:spcPct val="50000"/>
              </a:spcBef>
            </a:pPr>
            <a:r>
              <a:rPr lang="en-US" sz="6000"/>
              <a:t>To Educate</a:t>
            </a:r>
          </a:p>
        </p:txBody>
      </p:sp>
      <p:pic>
        <p:nvPicPr>
          <p:cNvPr id="21529" name="Picture 25" descr="MMj0354548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381000"/>
            <a:ext cx="1600200" cy="134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ppt_x"/>
                                          </p:val>
                                        </p:tav>
                                        <p:tav tm="100000">
                                          <p:val>
                                            <p:strVal val="#ppt_x"/>
                                          </p:val>
                                        </p:tav>
                                      </p:tavLst>
                                    </p:anim>
                                    <p:anim calcmode="lin" valueType="num">
                                      <p:cBhvr additive="base">
                                        <p:cTn id="8" dur="500" fill="hold"/>
                                        <p:tgtEl>
                                          <p:spTgt spid="2150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nodeType="clickEffect">
                                  <p:stCondLst>
                                    <p:cond delay="0"/>
                                  </p:stCondLst>
                                  <p:childTnLst>
                                    <p:set>
                                      <p:cBhvr>
                                        <p:cTn id="12" dur="1" fill="hold">
                                          <p:stCondLst>
                                            <p:cond delay="0"/>
                                          </p:stCondLst>
                                        </p:cTn>
                                        <p:tgtEl>
                                          <p:spTgt spid="21529"/>
                                        </p:tgtEl>
                                        <p:attrNameLst>
                                          <p:attrName>style.visibility</p:attrName>
                                        </p:attrNameLst>
                                      </p:cBhvr>
                                      <p:to>
                                        <p:strVal val="visible"/>
                                      </p:to>
                                    </p:set>
                                    <p:animEffect transition="in" filter="wipe(down)">
                                      <p:cBhvr>
                                        <p:cTn id="13" dur="500"/>
                                        <p:tgtEl>
                                          <p:spTgt spid="21529"/>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215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28"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pPr eaLnBrk="1" hangingPunct="1">
              <a:defRPr/>
            </a:pPr>
            <a:r>
              <a:rPr lang="en-US" smtClean="0"/>
              <a:t>The End of Puritanism</a:t>
            </a:r>
          </a:p>
        </p:txBody>
      </p:sp>
      <p:sp>
        <p:nvSpPr>
          <p:cNvPr id="32771" name="Rectangle 3"/>
          <p:cNvSpPr>
            <a:spLocks noGrp="1" noRot="1" noChangeArrowheads="1"/>
          </p:cNvSpPr>
          <p:nvPr>
            <p:ph type="body" idx="1"/>
          </p:nvPr>
        </p:nvSpPr>
        <p:spPr/>
        <p:txBody>
          <a:bodyPr/>
          <a:lstStyle/>
          <a:p>
            <a:pPr eaLnBrk="1" hangingPunct="1">
              <a:defRPr/>
            </a:pPr>
            <a:r>
              <a:rPr lang="en-US" dirty="0" smtClean="0"/>
              <a:t>No longer need for theocracy.</a:t>
            </a:r>
          </a:p>
          <a:p>
            <a:pPr eaLnBrk="1" hangingPunct="1">
              <a:defRPr/>
            </a:pPr>
            <a:r>
              <a:rPr lang="en-US" dirty="0" smtClean="0"/>
              <a:t>Puritans became guilty of religious persecution themselves. </a:t>
            </a:r>
          </a:p>
          <a:p>
            <a:pPr eaLnBrk="1" hangingPunct="1">
              <a:defRPr/>
            </a:pPr>
            <a:r>
              <a:rPr lang="en-US" dirty="0" smtClean="0"/>
              <a:t>Salem Witch Trials</a:t>
            </a:r>
          </a:p>
          <a:p>
            <a:pPr eaLnBrk="1" hangingPunct="1">
              <a:defRPr/>
            </a:pPr>
            <a:r>
              <a:rPr lang="en-US" dirty="0" smtClean="0"/>
              <a:t>1740s-A revitalization of Puritanism called the Great Awakening</a:t>
            </a:r>
          </a:p>
          <a:p>
            <a:pPr eaLnBrk="1" hangingPunct="1">
              <a:defRPr/>
            </a:pPr>
            <a:endParaRPr lang="en-US" dirty="0" smtClean="0"/>
          </a:p>
        </p:txBody>
      </p:sp>
      <p:pic>
        <p:nvPicPr>
          <p:cNvPr id="32775" name="Picture 7" descr="Salem Witch Tria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4876800"/>
            <a:ext cx="26670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ppt_x"/>
                                          </p:val>
                                        </p:tav>
                                        <p:tav tm="100000">
                                          <p:val>
                                            <p:strVal val="#ppt_x"/>
                                          </p:val>
                                        </p:tav>
                                      </p:tavLst>
                                    </p:anim>
                                    <p:anim calcmode="lin" valueType="num">
                                      <p:cBhvr additive="base">
                                        <p:cTn id="8" dur="500" fill="hold"/>
                                        <p:tgtEl>
                                          <p:spTgt spid="3277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2771">
                                            <p:txEl>
                                              <p:pRg st="0" end="0"/>
                                            </p:txEl>
                                          </p:spTgt>
                                        </p:tgtEl>
                                        <p:attrNameLst>
                                          <p:attrName>style.visibility</p:attrName>
                                        </p:attrNameLst>
                                      </p:cBhvr>
                                      <p:to>
                                        <p:strVal val="visible"/>
                                      </p:to>
                                    </p:set>
                                    <p:anim calcmode="lin" valueType="num">
                                      <p:cBhvr additive="base">
                                        <p:cTn id="13" dur="5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7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2771">
                                            <p:txEl>
                                              <p:pRg st="1" end="1"/>
                                            </p:txEl>
                                          </p:spTgt>
                                        </p:tgtEl>
                                        <p:attrNameLst>
                                          <p:attrName>style.visibility</p:attrName>
                                        </p:attrNameLst>
                                      </p:cBhvr>
                                      <p:to>
                                        <p:strVal val="visible"/>
                                      </p:to>
                                    </p:set>
                                    <p:anim calcmode="lin" valueType="num">
                                      <p:cBhvr additive="base">
                                        <p:cTn id="19" dur="5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7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2771">
                                            <p:txEl>
                                              <p:pRg st="2" end="2"/>
                                            </p:txEl>
                                          </p:spTgt>
                                        </p:tgtEl>
                                        <p:attrNameLst>
                                          <p:attrName>style.visibility</p:attrName>
                                        </p:attrNameLst>
                                      </p:cBhvr>
                                      <p:to>
                                        <p:strVal val="visible"/>
                                      </p:to>
                                    </p:set>
                                    <p:anim calcmode="lin" valueType="num">
                                      <p:cBhvr additive="base">
                                        <p:cTn id="25" dur="5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27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nodeType="clickEffect">
                                  <p:stCondLst>
                                    <p:cond delay="0"/>
                                  </p:stCondLst>
                                  <p:childTnLst>
                                    <p:set>
                                      <p:cBhvr>
                                        <p:cTn id="30" dur="1" fill="hold">
                                          <p:stCondLst>
                                            <p:cond delay="0"/>
                                          </p:stCondLst>
                                        </p:cTn>
                                        <p:tgtEl>
                                          <p:spTgt spid="32775"/>
                                        </p:tgtEl>
                                        <p:attrNameLst>
                                          <p:attrName>style.visibility</p:attrName>
                                        </p:attrNameLst>
                                      </p:cBhvr>
                                      <p:to>
                                        <p:strVal val="visible"/>
                                      </p:to>
                                    </p:set>
                                    <p:animEffect transition="in" filter="box(in)">
                                      <p:cBhvr>
                                        <p:cTn id="31" dur="500"/>
                                        <p:tgtEl>
                                          <p:spTgt spid="3277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32771">
                                            <p:txEl>
                                              <p:pRg st="3" end="3"/>
                                            </p:txEl>
                                          </p:spTgt>
                                        </p:tgtEl>
                                        <p:attrNameLst>
                                          <p:attrName>style.visibility</p:attrName>
                                        </p:attrNameLst>
                                      </p:cBhvr>
                                      <p:to>
                                        <p:strVal val="visible"/>
                                      </p:to>
                                    </p:set>
                                    <p:anim calcmode="lin" valueType="num">
                                      <p:cBhvr additive="base">
                                        <p:cTn id="36" dur="500" fill="hold"/>
                                        <p:tgtEl>
                                          <p:spTgt spid="32771">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27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defRPr/>
            </a:pPr>
            <a:r>
              <a:rPr lang="en-US" sz="4000" smtClean="0"/>
              <a:t>How did religion shape the literature of the Puritan period?</a:t>
            </a:r>
          </a:p>
        </p:txBody>
      </p:sp>
      <p:sp>
        <p:nvSpPr>
          <p:cNvPr id="16387" name="Rectangle 3"/>
          <p:cNvSpPr>
            <a:spLocks noGrp="1" noRot="1" noChangeArrowheads="1"/>
          </p:cNvSpPr>
          <p:nvPr>
            <p:ph type="body" idx="1"/>
          </p:nvPr>
        </p:nvSpPr>
        <p:spPr>
          <a:xfrm>
            <a:off x="838200" y="1905000"/>
            <a:ext cx="8007350" cy="4724400"/>
          </a:xfrm>
        </p:spPr>
        <p:txBody>
          <a:bodyPr/>
          <a:lstStyle/>
          <a:p>
            <a:pPr eaLnBrk="1" hangingPunct="1">
              <a:defRPr/>
            </a:pPr>
            <a:r>
              <a:rPr lang="en-US" dirty="0" smtClean="0"/>
              <a:t>Using your notes and your knowledge of what we’ve read and discussed so far, answer this question on your own paper. </a:t>
            </a:r>
          </a:p>
          <a:p>
            <a:pPr lvl="1" eaLnBrk="1" hangingPunct="1">
              <a:defRPr/>
            </a:pPr>
            <a:r>
              <a:rPr lang="en-US" dirty="0" smtClean="0"/>
              <a:t>Answer in complete sentences, and use specific examples.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defRPr/>
            </a:pPr>
            <a:r>
              <a:rPr lang="en-US" sz="4000" smtClean="0"/>
              <a:t>How did religion shape the literature of the Puritan period?</a:t>
            </a:r>
          </a:p>
        </p:txBody>
      </p:sp>
      <p:sp>
        <p:nvSpPr>
          <p:cNvPr id="16387" name="Rectangle 3"/>
          <p:cNvSpPr>
            <a:spLocks noGrp="1" noRot="1" noChangeArrowheads="1"/>
          </p:cNvSpPr>
          <p:nvPr>
            <p:ph type="body" idx="1"/>
          </p:nvPr>
        </p:nvSpPr>
        <p:spPr>
          <a:xfrm>
            <a:off x="838200" y="1905000"/>
            <a:ext cx="8007350" cy="4724400"/>
          </a:xfrm>
        </p:spPr>
        <p:txBody>
          <a:bodyPr/>
          <a:lstStyle/>
          <a:p>
            <a:pPr eaLnBrk="1" hangingPunct="1">
              <a:defRPr/>
            </a:pPr>
            <a:r>
              <a:rPr lang="en-US" dirty="0" smtClean="0"/>
              <a:t>(Sample answer): The Puritan religion shaped the literature during this time by making writers produce mostly sermons and religious poetry, because they felt that literature had to be practical.  Additionally, since religious values were put above other values, most of the writing was both instructive and religious. The writing style was very plain as anything ornate was viewed as sinful.)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pPr eaLnBrk="1" hangingPunct="1">
              <a:defRPr/>
            </a:pPr>
            <a:r>
              <a:rPr lang="en-US" smtClean="0"/>
              <a:t>Important dates</a:t>
            </a:r>
          </a:p>
        </p:txBody>
      </p:sp>
      <p:sp>
        <p:nvSpPr>
          <p:cNvPr id="30723" name="Rectangle 3"/>
          <p:cNvSpPr>
            <a:spLocks noGrp="1" noRot="1" noChangeArrowheads="1"/>
          </p:cNvSpPr>
          <p:nvPr>
            <p:ph type="body" idx="1"/>
          </p:nvPr>
        </p:nvSpPr>
        <p:spPr>
          <a:xfrm>
            <a:off x="838200" y="1905000"/>
            <a:ext cx="4038600" cy="4191000"/>
          </a:xfrm>
        </p:spPr>
        <p:txBody>
          <a:bodyPr/>
          <a:lstStyle/>
          <a:p>
            <a:pPr marL="609600" indent="-609600" eaLnBrk="1" hangingPunct="1">
              <a:buFont typeface="Wingdings" pitchFamily="2" charset="2"/>
              <a:buNone/>
              <a:defRPr/>
            </a:pPr>
            <a:endParaRPr lang="en-US" smtClean="0"/>
          </a:p>
          <a:p>
            <a:pPr marL="609600" indent="-609600" eaLnBrk="1" hangingPunct="1">
              <a:buFont typeface="Wingdings" pitchFamily="2" charset="2"/>
              <a:buNone/>
              <a:defRPr/>
            </a:pPr>
            <a:endParaRPr lang="en-US" smtClean="0"/>
          </a:p>
        </p:txBody>
      </p:sp>
      <p:sp>
        <p:nvSpPr>
          <p:cNvPr id="30727" name="Text Box 7"/>
          <p:cNvSpPr txBox="1">
            <a:spLocks noChangeArrowheads="1"/>
          </p:cNvSpPr>
          <p:nvPr/>
        </p:nvSpPr>
        <p:spPr bwMode="auto">
          <a:xfrm>
            <a:off x="990600" y="1981200"/>
            <a:ext cx="7239000" cy="319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buFont typeface="Wingdings" pitchFamily="2" charset="2"/>
              <a:buChar char="v"/>
            </a:pPr>
            <a:r>
              <a:rPr lang="en-US" sz="2400" dirty="0"/>
              <a:t>1492		Christopher Columbus	</a:t>
            </a:r>
          </a:p>
          <a:p>
            <a:pPr>
              <a:spcBef>
                <a:spcPct val="50000"/>
              </a:spcBef>
              <a:buFont typeface="Wingdings" pitchFamily="2" charset="2"/>
              <a:buChar char="v"/>
            </a:pPr>
            <a:r>
              <a:rPr lang="en-US" sz="2400" dirty="0"/>
              <a:t>1607		Founding of Jamestown</a:t>
            </a:r>
          </a:p>
          <a:p>
            <a:pPr>
              <a:spcBef>
                <a:spcPct val="50000"/>
              </a:spcBef>
              <a:buFont typeface="Wingdings" pitchFamily="2" charset="2"/>
              <a:buChar char="v"/>
            </a:pPr>
            <a:r>
              <a:rPr lang="en-US" sz="2400" dirty="0"/>
              <a:t>1620		Mayflower on Plymouth Rock</a:t>
            </a:r>
          </a:p>
          <a:p>
            <a:pPr>
              <a:spcBef>
                <a:spcPct val="50000"/>
              </a:spcBef>
              <a:buFont typeface="Wingdings" pitchFamily="2" charset="2"/>
              <a:buChar char="v"/>
            </a:pPr>
            <a:r>
              <a:rPr lang="en-US" sz="2400" dirty="0"/>
              <a:t>1636		Harvard College Founded	</a:t>
            </a:r>
          </a:p>
          <a:p>
            <a:pPr>
              <a:spcBef>
                <a:spcPct val="50000"/>
              </a:spcBef>
              <a:buFont typeface="Wingdings" pitchFamily="2" charset="2"/>
              <a:buChar char="v"/>
            </a:pPr>
            <a:r>
              <a:rPr lang="en-US" sz="2400" dirty="0"/>
              <a:t>1692		Salem Witch Trials</a:t>
            </a:r>
          </a:p>
          <a:p>
            <a:pPr>
              <a:spcBef>
                <a:spcPct val="50000"/>
              </a:spcBef>
              <a:buFont typeface="Wingdings" pitchFamily="2" charset="2"/>
              <a:buChar char="v"/>
            </a:pPr>
            <a:r>
              <a:rPr lang="en-US" sz="2400" dirty="0"/>
              <a:t>1740’s		Great Awakening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30722"/>
                                        </p:tgtEl>
                                        <p:attrNameLst>
                                          <p:attrName>style.visibility</p:attrName>
                                        </p:attrNameLst>
                                      </p:cBhvr>
                                      <p:to>
                                        <p:strVal val="visible"/>
                                      </p:to>
                                    </p:set>
                                    <p:animEffect transition="in" filter="fade">
                                      <p:cBhvr>
                                        <p:cTn id="7" dur="2000"/>
                                        <p:tgtEl>
                                          <p:spTgt spid="30722"/>
                                        </p:tgtEl>
                                      </p:cBhvr>
                                    </p:animEffect>
                                    <p:anim calcmode="lin" valueType="num">
                                      <p:cBhvr>
                                        <p:cTn id="8" dur="2000" fill="hold"/>
                                        <p:tgtEl>
                                          <p:spTgt spid="30722"/>
                                        </p:tgtEl>
                                        <p:attrNameLst>
                                          <p:attrName>ppt_w</p:attrName>
                                        </p:attrNameLst>
                                      </p:cBhvr>
                                      <p:tavLst>
                                        <p:tav tm="0" fmla="#ppt_w*sin(2.5*pi*$)">
                                          <p:val>
                                            <p:fltVal val="0"/>
                                          </p:val>
                                        </p:tav>
                                        <p:tav tm="100000">
                                          <p:val>
                                            <p:fltVal val="1"/>
                                          </p:val>
                                        </p:tav>
                                      </p:tavLst>
                                    </p:anim>
                                    <p:anim calcmode="lin" valueType="num">
                                      <p:cBhvr>
                                        <p:cTn id="9" dur="2000" fill="hold"/>
                                        <p:tgtEl>
                                          <p:spTgt spid="30722"/>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30727">
                                            <p:txEl>
                                              <p:pRg st="0" end="0"/>
                                            </p:txEl>
                                          </p:spTgt>
                                        </p:tgtEl>
                                        <p:attrNameLst>
                                          <p:attrName>style.visibility</p:attrName>
                                        </p:attrNameLst>
                                      </p:cBhvr>
                                      <p:to>
                                        <p:strVal val="visible"/>
                                      </p:to>
                                    </p:set>
                                    <p:anim calcmode="lin" valueType="num">
                                      <p:cBhvr additive="base">
                                        <p:cTn id="14" dur="500" fill="hold"/>
                                        <p:tgtEl>
                                          <p:spTgt spid="30727">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07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nodeType="clickEffect">
                                  <p:stCondLst>
                                    <p:cond delay="0"/>
                                  </p:stCondLst>
                                  <p:childTnLst>
                                    <p:set>
                                      <p:cBhvr>
                                        <p:cTn id="19" dur="1" fill="hold">
                                          <p:stCondLst>
                                            <p:cond delay="0"/>
                                          </p:stCondLst>
                                        </p:cTn>
                                        <p:tgtEl>
                                          <p:spTgt spid="30727">
                                            <p:txEl>
                                              <p:pRg st="1" end="1"/>
                                            </p:txEl>
                                          </p:spTgt>
                                        </p:tgtEl>
                                        <p:attrNameLst>
                                          <p:attrName>style.visibility</p:attrName>
                                        </p:attrNameLst>
                                      </p:cBhvr>
                                      <p:to>
                                        <p:strVal val="visible"/>
                                      </p:to>
                                    </p:set>
                                    <p:anim calcmode="lin" valueType="num">
                                      <p:cBhvr additive="base">
                                        <p:cTn id="20" dur="500" fill="hold"/>
                                        <p:tgtEl>
                                          <p:spTgt spid="30727">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07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nodeType="clickEffect">
                                  <p:stCondLst>
                                    <p:cond delay="0"/>
                                  </p:stCondLst>
                                  <p:childTnLst>
                                    <p:set>
                                      <p:cBhvr>
                                        <p:cTn id="25" dur="1" fill="hold">
                                          <p:stCondLst>
                                            <p:cond delay="0"/>
                                          </p:stCondLst>
                                        </p:cTn>
                                        <p:tgtEl>
                                          <p:spTgt spid="30727">
                                            <p:txEl>
                                              <p:pRg st="2" end="2"/>
                                            </p:txEl>
                                          </p:spTgt>
                                        </p:tgtEl>
                                        <p:attrNameLst>
                                          <p:attrName>style.visibility</p:attrName>
                                        </p:attrNameLst>
                                      </p:cBhvr>
                                      <p:to>
                                        <p:strVal val="visible"/>
                                      </p:to>
                                    </p:set>
                                    <p:anim calcmode="lin" valueType="num">
                                      <p:cBhvr additive="base">
                                        <p:cTn id="26" dur="500" fill="hold"/>
                                        <p:tgtEl>
                                          <p:spTgt spid="30727">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07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30727">
                                            <p:txEl>
                                              <p:pRg st="3" end="3"/>
                                            </p:txEl>
                                          </p:spTgt>
                                        </p:tgtEl>
                                        <p:attrNameLst>
                                          <p:attrName>style.visibility</p:attrName>
                                        </p:attrNameLst>
                                      </p:cBhvr>
                                      <p:to>
                                        <p:strVal val="visible"/>
                                      </p:to>
                                    </p:set>
                                    <p:anim calcmode="lin" valueType="num">
                                      <p:cBhvr additive="base">
                                        <p:cTn id="32" dur="500" fill="hold"/>
                                        <p:tgtEl>
                                          <p:spTgt spid="30727">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07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nodeType="clickEffect">
                                  <p:stCondLst>
                                    <p:cond delay="0"/>
                                  </p:stCondLst>
                                  <p:childTnLst>
                                    <p:set>
                                      <p:cBhvr>
                                        <p:cTn id="37" dur="1" fill="hold">
                                          <p:stCondLst>
                                            <p:cond delay="0"/>
                                          </p:stCondLst>
                                        </p:cTn>
                                        <p:tgtEl>
                                          <p:spTgt spid="30727">
                                            <p:txEl>
                                              <p:pRg st="4" end="4"/>
                                            </p:txEl>
                                          </p:spTgt>
                                        </p:tgtEl>
                                        <p:attrNameLst>
                                          <p:attrName>style.visibility</p:attrName>
                                        </p:attrNameLst>
                                      </p:cBhvr>
                                      <p:to>
                                        <p:strVal val="visible"/>
                                      </p:to>
                                    </p:set>
                                    <p:anim calcmode="lin" valueType="num">
                                      <p:cBhvr additive="base">
                                        <p:cTn id="38" dur="500" fill="hold"/>
                                        <p:tgtEl>
                                          <p:spTgt spid="30727">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07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nodeType="clickEffect">
                                  <p:stCondLst>
                                    <p:cond delay="0"/>
                                  </p:stCondLst>
                                  <p:childTnLst>
                                    <p:set>
                                      <p:cBhvr>
                                        <p:cTn id="43" dur="1" fill="hold">
                                          <p:stCondLst>
                                            <p:cond delay="0"/>
                                          </p:stCondLst>
                                        </p:cTn>
                                        <p:tgtEl>
                                          <p:spTgt spid="30727">
                                            <p:txEl>
                                              <p:pRg st="5" end="5"/>
                                            </p:txEl>
                                          </p:spTgt>
                                        </p:tgtEl>
                                        <p:attrNameLst>
                                          <p:attrName>style.visibility</p:attrName>
                                        </p:attrNameLst>
                                      </p:cBhvr>
                                      <p:to>
                                        <p:strVal val="visible"/>
                                      </p:to>
                                    </p:set>
                                    <p:anim calcmode="lin" valueType="num">
                                      <p:cBhvr additive="base">
                                        <p:cTn id="44" dur="500" fill="hold"/>
                                        <p:tgtEl>
                                          <p:spTgt spid="30727">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07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pPr eaLnBrk="1" hangingPunct="1">
              <a:defRPr/>
            </a:pPr>
            <a:r>
              <a:rPr lang="en-US" sz="4000" smtClean="0"/>
              <a:t>So when was the Puritan Part of the Colonial Period?</a:t>
            </a:r>
          </a:p>
        </p:txBody>
      </p:sp>
      <p:sp>
        <p:nvSpPr>
          <p:cNvPr id="7171" name="Rectangle 3"/>
          <p:cNvSpPr>
            <a:spLocks noGrp="1" noRot="1" noChangeArrowheads="1"/>
          </p:cNvSpPr>
          <p:nvPr>
            <p:ph type="body" idx="1"/>
          </p:nvPr>
        </p:nvSpPr>
        <p:spPr/>
        <p:txBody>
          <a:bodyPr/>
          <a:lstStyle/>
          <a:p>
            <a:pPr eaLnBrk="1" hangingPunct="1">
              <a:defRPr/>
            </a:pPr>
            <a:r>
              <a:rPr lang="en-US" dirty="0" smtClean="0"/>
              <a:t>Early 1600s to about 1750 or so</a:t>
            </a:r>
          </a:p>
          <a:p>
            <a:pPr eaLnBrk="1" hangingPunct="1">
              <a:defRPr/>
            </a:pPr>
            <a:r>
              <a:rPr lang="en-US" dirty="0" smtClean="0"/>
              <a:t>The reason we call this part of the Colonial Period (which represents all of the time that the British ruled the colonies in North America) the PURITAN period is because of the overarching influence of the Puritans and their specific religious practices.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defRPr/>
            </a:pPr>
            <a:r>
              <a:rPr lang="en-US" smtClean="0"/>
              <a:t>The North: Puritans	</a:t>
            </a:r>
          </a:p>
        </p:txBody>
      </p:sp>
      <p:sp>
        <p:nvSpPr>
          <p:cNvPr id="17411" name="Rectangle 3"/>
          <p:cNvSpPr>
            <a:spLocks noGrp="1" noRot="1" noChangeArrowheads="1"/>
          </p:cNvSpPr>
          <p:nvPr>
            <p:ph type="body" idx="1"/>
          </p:nvPr>
        </p:nvSpPr>
        <p:spPr/>
        <p:txBody>
          <a:bodyPr/>
          <a:lstStyle/>
          <a:p>
            <a:pPr eaLnBrk="1" hangingPunct="1">
              <a:defRPr/>
            </a:pPr>
            <a:r>
              <a:rPr lang="en-US" sz="2800" smtClean="0"/>
              <a:t>In 1620, a hundred or so English men and women settled in Plymouth, Massachusetts, fleeing from religious persecution.</a:t>
            </a:r>
          </a:p>
          <a:p>
            <a:pPr eaLnBrk="1" hangingPunct="1">
              <a:defRPr/>
            </a:pPr>
            <a:r>
              <a:rPr lang="en-US" sz="2800" smtClean="0"/>
              <a:t>An example of such persecution:</a:t>
            </a:r>
          </a:p>
          <a:p>
            <a:pPr lvl="1" eaLnBrk="1" hangingPunct="1">
              <a:defRPr/>
            </a:pPr>
            <a:r>
              <a:rPr lang="en-US" sz="2400" smtClean="0"/>
              <a:t>One Englishman who had written a pamphlet to reform the Church of England was put in jail, fined, whipped, had the top of his ears cut off, his forehead burned with a hot iron, and his nose slit.</a:t>
            </a:r>
          </a:p>
        </p:txBody>
      </p:sp>
      <p:pic>
        <p:nvPicPr>
          <p:cNvPr id="17412" name="Picture 4" descr="MCj0411558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9213" y="5375275"/>
            <a:ext cx="1474787" cy="148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wipe(down)">
                                      <p:cBhvr>
                                        <p:cTn id="7" dur="5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7412"/>
                                        </p:tgtEl>
                                        <p:attrNameLst>
                                          <p:attrName>style.visibility</p:attrName>
                                        </p:attrNameLst>
                                      </p:cBhvr>
                                      <p:to>
                                        <p:strVal val="visible"/>
                                      </p:to>
                                    </p:set>
                                    <p:anim calcmode="lin" valueType="num">
                                      <p:cBhvr additive="base">
                                        <p:cTn id="12" dur="500" fill="hold"/>
                                        <p:tgtEl>
                                          <p:spTgt spid="17412"/>
                                        </p:tgtEl>
                                        <p:attrNameLst>
                                          <p:attrName>ppt_x</p:attrName>
                                        </p:attrNameLst>
                                      </p:cBhvr>
                                      <p:tavLst>
                                        <p:tav tm="0">
                                          <p:val>
                                            <p:strVal val="#ppt_x"/>
                                          </p:val>
                                        </p:tav>
                                        <p:tav tm="100000">
                                          <p:val>
                                            <p:strVal val="#ppt_x"/>
                                          </p:val>
                                        </p:tav>
                                      </p:tavLst>
                                    </p:anim>
                                    <p:anim calcmode="lin" valueType="num">
                                      <p:cBhvr additive="base">
                                        <p:cTn id="13" dur="500" fill="hold"/>
                                        <p:tgtEl>
                                          <p:spTgt spid="17412"/>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nodeType="clickEffect">
                                  <p:stCondLst>
                                    <p:cond delay="0"/>
                                  </p:stCondLst>
                                  <p:childTnLst>
                                    <p:set>
                                      <p:cBhvr>
                                        <p:cTn id="17" dur="1" fill="hold">
                                          <p:stCondLst>
                                            <p:cond delay="0"/>
                                          </p:stCondLst>
                                        </p:cTn>
                                        <p:tgtEl>
                                          <p:spTgt spid="17411">
                                            <p:txEl>
                                              <p:pRg st="0" end="0"/>
                                            </p:txEl>
                                          </p:spTgt>
                                        </p:tgtEl>
                                        <p:attrNameLst>
                                          <p:attrName>style.visibility</p:attrName>
                                        </p:attrNameLst>
                                      </p:cBhvr>
                                      <p:to>
                                        <p:strVal val="visible"/>
                                      </p:to>
                                    </p:set>
                                    <p:animEffect transition="in" filter="diamond(in)">
                                      <p:cBhvr>
                                        <p:cTn id="18" dur="2000"/>
                                        <p:tgtEl>
                                          <p:spTgt spid="17411">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3" presetClass="entr" presetSubtype="16" fill="hold" nodeType="clickEffect">
                                  <p:stCondLst>
                                    <p:cond delay="0"/>
                                  </p:stCondLst>
                                  <p:childTnLst>
                                    <p:set>
                                      <p:cBhvr>
                                        <p:cTn id="22" dur="1" fill="hold">
                                          <p:stCondLst>
                                            <p:cond delay="0"/>
                                          </p:stCondLst>
                                        </p:cTn>
                                        <p:tgtEl>
                                          <p:spTgt spid="17411">
                                            <p:txEl>
                                              <p:pRg st="1" end="1"/>
                                            </p:txEl>
                                          </p:spTgt>
                                        </p:tgtEl>
                                        <p:attrNameLst>
                                          <p:attrName>style.visibility</p:attrName>
                                        </p:attrNameLst>
                                      </p:cBhvr>
                                      <p:to>
                                        <p:strVal val="visible"/>
                                      </p:to>
                                    </p:set>
                                    <p:animEffect transition="in" filter="plus(in)">
                                      <p:cBhvr>
                                        <p:cTn id="23" dur="2000"/>
                                        <p:tgtEl>
                                          <p:spTgt spid="17411">
                                            <p:txEl>
                                              <p:pRg st="1" end="1"/>
                                            </p:txEl>
                                          </p:spTgt>
                                        </p:tgtEl>
                                      </p:cBhvr>
                                    </p:animEffect>
                                  </p:childTnLst>
                                </p:cTn>
                              </p:par>
                              <p:par>
                                <p:cTn id="24" presetID="13" presetClass="entr" presetSubtype="16" fill="hold" nodeType="withEffect">
                                  <p:stCondLst>
                                    <p:cond delay="0"/>
                                  </p:stCondLst>
                                  <p:childTnLst>
                                    <p:set>
                                      <p:cBhvr>
                                        <p:cTn id="25" dur="1" fill="hold">
                                          <p:stCondLst>
                                            <p:cond delay="0"/>
                                          </p:stCondLst>
                                        </p:cTn>
                                        <p:tgtEl>
                                          <p:spTgt spid="17411">
                                            <p:txEl>
                                              <p:pRg st="2" end="2"/>
                                            </p:txEl>
                                          </p:spTgt>
                                        </p:tgtEl>
                                        <p:attrNameLst>
                                          <p:attrName>style.visibility</p:attrName>
                                        </p:attrNameLst>
                                      </p:cBhvr>
                                      <p:to>
                                        <p:strVal val="visible"/>
                                      </p:to>
                                    </p:set>
                                    <p:animEffect transition="in" filter="plus(in)">
                                      <p:cBhvr>
                                        <p:cTn id="26" dur="20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defRPr/>
            </a:pPr>
            <a:r>
              <a:rPr lang="en-US" dirty="0" smtClean="0"/>
              <a:t>DIVINE </a:t>
            </a:r>
            <a:r>
              <a:rPr lang="en-US" dirty="0"/>
              <a:t>MISSION</a:t>
            </a:r>
          </a:p>
        </p:txBody>
      </p:sp>
      <p:sp>
        <p:nvSpPr>
          <p:cNvPr id="60419" name="Rectangle 3"/>
          <p:cNvSpPr>
            <a:spLocks noGrp="1" noChangeArrowheads="1"/>
          </p:cNvSpPr>
          <p:nvPr>
            <p:ph type="body" idx="1"/>
          </p:nvPr>
        </p:nvSpPr>
        <p:spPr>
          <a:xfrm>
            <a:off x="457200" y="1447800"/>
            <a:ext cx="6172200" cy="4800600"/>
          </a:xfrm>
        </p:spPr>
        <p:txBody>
          <a:bodyPr/>
          <a:lstStyle/>
          <a:p>
            <a:pPr>
              <a:defRPr/>
            </a:pPr>
            <a:r>
              <a:rPr lang="en-US" dirty="0"/>
              <a:t>John Winthrop</a:t>
            </a:r>
          </a:p>
          <a:p>
            <a:pPr lvl="1">
              <a:defRPr/>
            </a:pPr>
            <a:r>
              <a:rPr lang="en-US" dirty="0"/>
              <a:t>“We shall be as a City upon a Hill, the eyes of all people are upon us; so that if we shall deal falsely with our God in this work we have undertaken and so cause him to withdraw his present help from us, we shall be made a story and a by-word through all the world.”</a:t>
            </a:r>
          </a:p>
          <a:p>
            <a:pPr lvl="4">
              <a:defRPr/>
            </a:pPr>
            <a:r>
              <a:rPr lang="en-US" dirty="0"/>
              <a:t>Bay </a:t>
            </a:r>
            <a:r>
              <a:rPr lang="en-US" dirty="0" smtClean="0"/>
              <a:t>Colony</a:t>
            </a:r>
            <a:endParaRPr lang="en-US" dirty="0"/>
          </a:p>
        </p:txBody>
      </p:sp>
      <p:pic>
        <p:nvPicPr>
          <p:cNvPr id="40962" name="Picture 2" descr="http://www.johnpratt.com/gen/0/4/7/1.winthro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304800"/>
            <a:ext cx="2139950" cy="291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fade">
                                      <p:cBhvr>
                                        <p:cTn id="7" dur="768" decel="100000"/>
                                        <p:tgtEl>
                                          <p:spTgt spid="60418"/>
                                        </p:tgtEl>
                                      </p:cBhvr>
                                    </p:animEffect>
                                    <p:animScale>
                                      <p:cBhvr>
                                        <p:cTn id="8" dur="768" decel="100000"/>
                                        <p:tgtEl>
                                          <p:spTgt spid="60418"/>
                                        </p:tgtEl>
                                      </p:cBhvr>
                                      <p:from x="10000" y="10000"/>
                                      <p:to x="200000" y="450000"/>
                                    </p:animScale>
                                    <p:animScale>
                                      <p:cBhvr>
                                        <p:cTn id="9" dur="1230" accel="100000" fill="hold">
                                          <p:stCondLst>
                                            <p:cond delay="768"/>
                                          </p:stCondLst>
                                        </p:cTn>
                                        <p:tgtEl>
                                          <p:spTgt spid="60418"/>
                                        </p:tgtEl>
                                      </p:cBhvr>
                                      <p:from x="200000" y="450000"/>
                                      <p:to x="100000" y="100000"/>
                                    </p:animScale>
                                    <p:set>
                                      <p:cBhvr>
                                        <p:cTn id="10" dur="768" fill="hold"/>
                                        <p:tgtEl>
                                          <p:spTgt spid="60418"/>
                                        </p:tgtEl>
                                        <p:attrNameLst>
                                          <p:attrName>ppt_x</p:attrName>
                                        </p:attrNameLst>
                                      </p:cBhvr>
                                      <p:to>
                                        <p:strVal val="(0.5)"/>
                                      </p:to>
                                    </p:set>
                                    <p:anim from="(0.5)" to="(#ppt_x)" calcmode="lin" valueType="num">
                                      <p:cBhvr>
                                        <p:cTn id="11" dur="1230" accel="100000" fill="hold">
                                          <p:stCondLst>
                                            <p:cond delay="768"/>
                                          </p:stCondLst>
                                        </p:cTn>
                                        <p:tgtEl>
                                          <p:spTgt spid="60418"/>
                                        </p:tgtEl>
                                        <p:attrNameLst>
                                          <p:attrName>ppt_x</p:attrName>
                                        </p:attrNameLst>
                                      </p:cBhvr>
                                    </p:anim>
                                    <p:set>
                                      <p:cBhvr>
                                        <p:cTn id="12" dur="768" fill="hold"/>
                                        <p:tgtEl>
                                          <p:spTgt spid="60418"/>
                                        </p:tgtEl>
                                        <p:attrNameLst>
                                          <p:attrName>ppt_y</p:attrName>
                                        </p:attrNameLst>
                                      </p:cBhvr>
                                      <p:to>
                                        <p:strVal val="(#ppt_y+0.4)"/>
                                      </p:to>
                                    </p:set>
                                    <p:anim from="(#ppt_y+0.4)" to="(#ppt_y)" calcmode="lin" valueType="num">
                                      <p:cBhvr>
                                        <p:cTn id="13" dur="1230" accel="100000" fill="hold">
                                          <p:stCondLst>
                                            <p:cond delay="768"/>
                                          </p:stCondLst>
                                        </p:cTn>
                                        <p:tgtEl>
                                          <p:spTgt spid="60418"/>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60419">
                                            <p:txEl>
                                              <p:pRg st="0" end="0"/>
                                            </p:txEl>
                                          </p:spTgt>
                                        </p:tgtEl>
                                        <p:attrNameLst>
                                          <p:attrName>style.visibility</p:attrName>
                                        </p:attrNameLst>
                                      </p:cBhvr>
                                      <p:to>
                                        <p:strVal val="visible"/>
                                      </p:to>
                                    </p:set>
                                    <p:anim calcmode="lin" valueType="num">
                                      <p:cBhvr>
                                        <p:cTn id="18"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60419">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60419">
                                            <p:txEl>
                                              <p:pRg st="1" end="1"/>
                                            </p:txEl>
                                          </p:spTgt>
                                        </p:tgtEl>
                                        <p:attrNameLst>
                                          <p:attrName>style.visibility</p:attrName>
                                        </p:attrNameLst>
                                      </p:cBhvr>
                                      <p:to>
                                        <p:strVal val="visible"/>
                                      </p:to>
                                    </p:set>
                                    <p:anim calcmode="lin" valueType="num">
                                      <p:cBhvr>
                                        <p:cTn id="23" dur="500" fill="hold"/>
                                        <p:tgtEl>
                                          <p:spTgt spid="6041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60419">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60419">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60419">
                                            <p:txEl>
                                              <p:pRg st="2" end="2"/>
                                            </p:txEl>
                                          </p:spTgt>
                                        </p:tgtEl>
                                        <p:attrNameLst>
                                          <p:attrName>style.visibility</p:attrName>
                                        </p:attrNameLst>
                                      </p:cBhvr>
                                      <p:to>
                                        <p:strVal val="visible"/>
                                      </p:to>
                                    </p:set>
                                    <p:anim calcmode="lin" valueType="num">
                                      <p:cBhvr>
                                        <p:cTn id="28" dur="500" fill="hold"/>
                                        <p:tgtEl>
                                          <p:spTgt spid="60419">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60419">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60419">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3" presetClass="entr" presetSubtype="16" fill="hold" nodeType="clickEffect">
                                  <p:stCondLst>
                                    <p:cond delay="0"/>
                                  </p:stCondLst>
                                  <p:childTnLst>
                                    <p:set>
                                      <p:cBhvr>
                                        <p:cTn id="34" dur="1" fill="hold">
                                          <p:stCondLst>
                                            <p:cond delay="0"/>
                                          </p:stCondLst>
                                        </p:cTn>
                                        <p:tgtEl>
                                          <p:spTgt spid="40962"/>
                                        </p:tgtEl>
                                        <p:attrNameLst>
                                          <p:attrName>style.visibility</p:attrName>
                                        </p:attrNameLst>
                                      </p:cBhvr>
                                      <p:to>
                                        <p:strVal val="visible"/>
                                      </p:to>
                                    </p:set>
                                    <p:animEffect transition="in" filter="plus(in)">
                                      <p:cBhvr>
                                        <p:cTn id="35" dur="20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defRPr/>
            </a:pPr>
            <a:r>
              <a:rPr lang="en-US" smtClean="0"/>
              <a:t>Three Puritan Principles</a:t>
            </a:r>
          </a:p>
        </p:txBody>
      </p:sp>
      <p:sp>
        <p:nvSpPr>
          <p:cNvPr id="19459" name="Rectangle 3"/>
          <p:cNvSpPr>
            <a:spLocks noGrp="1" noRot="1" noChangeArrowheads="1"/>
          </p:cNvSpPr>
          <p:nvPr>
            <p:ph type="body" idx="1"/>
          </p:nvPr>
        </p:nvSpPr>
        <p:spPr/>
        <p:txBody>
          <a:bodyPr/>
          <a:lstStyle/>
          <a:p>
            <a:pPr eaLnBrk="1" hangingPunct="1">
              <a:defRPr/>
            </a:pPr>
            <a:r>
              <a:rPr lang="en-US" dirty="0" smtClean="0"/>
              <a:t>They wished to have their feelings changed through </a:t>
            </a:r>
            <a:r>
              <a:rPr lang="en-US" dirty="0" smtClean="0">
                <a:solidFill>
                  <a:srgbClr val="FF9966"/>
                </a:solidFill>
              </a:rPr>
              <a:t>God’s grace</a:t>
            </a:r>
            <a:r>
              <a:rPr lang="en-US" dirty="0" smtClean="0"/>
              <a:t>. They wanted to be cleansed of envy, vanity, and lust.</a:t>
            </a:r>
          </a:p>
          <a:p>
            <a:pPr eaLnBrk="1" hangingPunct="1">
              <a:defRPr/>
            </a:pPr>
            <a:r>
              <a:rPr lang="en-US" dirty="0" smtClean="0"/>
              <a:t>They valued plainness—</a:t>
            </a:r>
            <a:r>
              <a:rPr lang="en-US" dirty="0" smtClean="0">
                <a:solidFill>
                  <a:schemeClr val="folHlink"/>
                </a:solidFill>
              </a:rPr>
              <a:t>simplicity</a:t>
            </a:r>
            <a:r>
              <a:rPr lang="en-US" dirty="0" smtClean="0"/>
              <a:t>, especially in church.</a:t>
            </a:r>
          </a:p>
          <a:p>
            <a:pPr eaLnBrk="1" hangingPunct="1">
              <a:defRPr/>
            </a:pPr>
            <a:r>
              <a:rPr lang="en-US" dirty="0" smtClean="0"/>
              <a:t>They saw their bringing Christianity to America as a </a:t>
            </a:r>
            <a:r>
              <a:rPr lang="en-US" dirty="0" smtClean="0">
                <a:solidFill>
                  <a:srgbClr val="FF0000"/>
                </a:solidFill>
              </a:rPr>
              <a:t>divine mission</a:t>
            </a:r>
            <a:r>
              <a:rPr lang="en-US" dirty="0" smtClean="0"/>
              <a:t>.</a:t>
            </a:r>
          </a:p>
        </p:txBody>
      </p:sp>
      <p:pic>
        <p:nvPicPr>
          <p:cNvPr id="19460" name="Picture 4" descr="MCj0410679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8425" y="5338763"/>
            <a:ext cx="2695575" cy="151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19458"/>
                                        </p:tgtEl>
                                        <p:attrNameLst>
                                          <p:attrName>style.visibility</p:attrName>
                                        </p:attrNameLst>
                                      </p:cBhvr>
                                      <p:to>
                                        <p:strVal val="visible"/>
                                      </p:to>
                                    </p:set>
                                    <p:animEffect transition="in" filter="fade">
                                      <p:cBhvr>
                                        <p:cTn id="7" dur="2000"/>
                                        <p:tgtEl>
                                          <p:spTgt spid="19458"/>
                                        </p:tgtEl>
                                      </p:cBhvr>
                                    </p:animEffect>
                                    <p:anim calcmode="lin" valueType="num">
                                      <p:cBhvr>
                                        <p:cTn id="8" dur="2000" fill="hold"/>
                                        <p:tgtEl>
                                          <p:spTgt spid="19458"/>
                                        </p:tgtEl>
                                        <p:attrNameLst>
                                          <p:attrName>ppt_w</p:attrName>
                                        </p:attrNameLst>
                                      </p:cBhvr>
                                      <p:tavLst>
                                        <p:tav tm="0" fmla="#ppt_w*sin(2.5*pi*$)">
                                          <p:val>
                                            <p:fltVal val="0"/>
                                          </p:val>
                                        </p:tav>
                                        <p:tav tm="100000">
                                          <p:val>
                                            <p:fltVal val="1"/>
                                          </p:val>
                                        </p:tav>
                                      </p:tavLst>
                                    </p:anim>
                                    <p:anim calcmode="lin" valueType="num">
                                      <p:cBhvr>
                                        <p:cTn id="9" dur="2000" fill="hold"/>
                                        <p:tgtEl>
                                          <p:spTgt spid="19458"/>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459">
                                            <p:txEl>
                                              <p:pRg st="0" end="0"/>
                                            </p:txEl>
                                          </p:spTgt>
                                        </p:tgtEl>
                                        <p:attrNameLst>
                                          <p:attrName>style.visibility</p:attrName>
                                        </p:attrNameLst>
                                      </p:cBhvr>
                                      <p:to>
                                        <p:strVal val="visible"/>
                                      </p:to>
                                    </p:set>
                                    <p:animEffect transition="in" filter="fade">
                                      <p:cBhvr>
                                        <p:cTn id="14" dur="1000"/>
                                        <p:tgtEl>
                                          <p:spTgt spid="19459">
                                            <p:txEl>
                                              <p:pRg st="0" end="0"/>
                                            </p:txEl>
                                          </p:spTgt>
                                        </p:tgtEl>
                                      </p:cBhvr>
                                    </p:animEffect>
                                    <p:anim calcmode="lin" valueType="num">
                                      <p:cBhvr>
                                        <p:cTn id="15"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459">
                                            <p:txEl>
                                              <p:pRg st="1" end="1"/>
                                            </p:txEl>
                                          </p:spTgt>
                                        </p:tgtEl>
                                        <p:attrNameLst>
                                          <p:attrName>style.visibility</p:attrName>
                                        </p:attrNameLst>
                                      </p:cBhvr>
                                      <p:to>
                                        <p:strVal val="visible"/>
                                      </p:to>
                                    </p:set>
                                    <p:animEffect transition="in" filter="fade">
                                      <p:cBhvr>
                                        <p:cTn id="21" dur="1000"/>
                                        <p:tgtEl>
                                          <p:spTgt spid="19459">
                                            <p:txEl>
                                              <p:pRg st="1" end="1"/>
                                            </p:txEl>
                                          </p:spTgt>
                                        </p:tgtEl>
                                      </p:cBhvr>
                                    </p:animEffect>
                                    <p:anim calcmode="lin" valueType="num">
                                      <p:cBhvr>
                                        <p:cTn id="22"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94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459">
                                            <p:txEl>
                                              <p:pRg st="2" end="2"/>
                                            </p:txEl>
                                          </p:spTgt>
                                        </p:tgtEl>
                                        <p:attrNameLst>
                                          <p:attrName>style.visibility</p:attrName>
                                        </p:attrNameLst>
                                      </p:cBhvr>
                                      <p:to>
                                        <p:strVal val="visible"/>
                                      </p:to>
                                    </p:set>
                                    <p:animEffect transition="in" filter="fade">
                                      <p:cBhvr>
                                        <p:cTn id="28" dur="1000"/>
                                        <p:tgtEl>
                                          <p:spTgt spid="19459">
                                            <p:txEl>
                                              <p:pRg st="2" end="2"/>
                                            </p:txEl>
                                          </p:spTgt>
                                        </p:tgtEl>
                                      </p:cBhvr>
                                    </p:animEffect>
                                    <p:anim calcmode="lin" valueType="num">
                                      <p:cBhvr>
                                        <p:cTn id="29"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94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xit" presetSubtype="4" fill="hold" nodeType="clickEffect">
                                  <p:stCondLst>
                                    <p:cond delay="0"/>
                                  </p:stCondLst>
                                  <p:childTnLst>
                                    <p:anim calcmode="lin" valueType="num">
                                      <p:cBhvr additive="base">
                                        <p:cTn id="34" dur="500"/>
                                        <p:tgtEl>
                                          <p:spTgt spid="19460"/>
                                        </p:tgtEl>
                                        <p:attrNameLst>
                                          <p:attrName>ppt_x</p:attrName>
                                        </p:attrNameLst>
                                      </p:cBhvr>
                                      <p:tavLst>
                                        <p:tav tm="0">
                                          <p:val>
                                            <p:strVal val="ppt_x"/>
                                          </p:val>
                                        </p:tav>
                                        <p:tav tm="100000">
                                          <p:val>
                                            <p:strVal val="ppt_x"/>
                                          </p:val>
                                        </p:tav>
                                      </p:tavLst>
                                    </p:anim>
                                    <p:anim calcmode="lin" valueType="num">
                                      <p:cBhvr additive="base">
                                        <p:cTn id="35" dur="500"/>
                                        <p:tgtEl>
                                          <p:spTgt spid="19460"/>
                                        </p:tgtEl>
                                        <p:attrNameLst>
                                          <p:attrName>ppt_y</p:attrName>
                                        </p:attrNameLst>
                                      </p:cBhvr>
                                      <p:tavLst>
                                        <p:tav tm="0">
                                          <p:val>
                                            <p:strVal val="ppt_y"/>
                                          </p:val>
                                        </p:tav>
                                        <p:tav tm="100000">
                                          <p:val>
                                            <p:strVal val="1+ppt_h/2"/>
                                          </p:val>
                                        </p:tav>
                                      </p:tavLst>
                                    </p:anim>
                                    <p:set>
                                      <p:cBhvr>
                                        <p:cTn id="36" dur="1" fill="hold">
                                          <p:stCondLst>
                                            <p:cond delay="499"/>
                                          </p:stCondLst>
                                        </p:cTn>
                                        <p:tgtEl>
                                          <p:spTgt spid="1946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defRPr/>
            </a:pPr>
            <a:r>
              <a:rPr lang="en-US" dirty="0" smtClean="0"/>
              <a:t>The Puritan 10 Commandments…</a:t>
            </a:r>
          </a:p>
        </p:txBody>
      </p:sp>
      <p:sp>
        <p:nvSpPr>
          <p:cNvPr id="12291" name="Rectangle 3"/>
          <p:cNvSpPr>
            <a:spLocks noGrp="1" noRot="1" noChangeArrowheads="1"/>
          </p:cNvSpPr>
          <p:nvPr>
            <p:ph type="body" idx="1"/>
          </p:nvPr>
        </p:nvSpPr>
        <p:spPr/>
        <p:txBody>
          <a:bodyPr/>
          <a:lstStyle/>
          <a:p>
            <a:pPr>
              <a:defRPr/>
            </a:pPr>
            <a:r>
              <a:rPr lang="en-US" dirty="0" smtClean="0"/>
              <a:t> 1) Thou </a:t>
            </a:r>
            <a:r>
              <a:rPr lang="en-US" dirty="0" err="1" smtClean="0"/>
              <a:t>shalt</a:t>
            </a:r>
            <a:r>
              <a:rPr lang="en-US" dirty="0" smtClean="0"/>
              <a:t> not miss church and community meetings. </a:t>
            </a:r>
          </a:p>
          <a:p>
            <a:pPr>
              <a:defRPr/>
            </a:pPr>
            <a:r>
              <a:rPr lang="en-US" dirty="0" smtClean="0"/>
              <a:t>2) Thou </a:t>
            </a:r>
            <a:r>
              <a:rPr lang="en-US" dirty="0" err="1" smtClean="0"/>
              <a:t>shalt</a:t>
            </a:r>
            <a:r>
              <a:rPr lang="en-US" dirty="0" smtClean="0"/>
              <a:t> work hard and support my fellow pilgrims. </a:t>
            </a:r>
          </a:p>
          <a:p>
            <a:pPr>
              <a:defRPr/>
            </a:pPr>
            <a:r>
              <a:rPr lang="en-US" dirty="0" smtClean="0"/>
              <a:t>3) Thou </a:t>
            </a:r>
            <a:r>
              <a:rPr lang="en-US" dirty="0" err="1" smtClean="0"/>
              <a:t>shalt</a:t>
            </a:r>
            <a:r>
              <a:rPr lang="en-US" dirty="0" smtClean="0"/>
              <a:t> worship a strict and Christian God.</a:t>
            </a:r>
          </a:p>
          <a:p>
            <a:pPr>
              <a:defRPr/>
            </a:pPr>
            <a:r>
              <a:rPr lang="en-US" dirty="0" smtClean="0"/>
              <a:t>4) Thou </a:t>
            </a:r>
            <a:r>
              <a:rPr lang="en-US" dirty="0" err="1" smtClean="0"/>
              <a:t>shalt</a:t>
            </a:r>
            <a:r>
              <a:rPr lang="en-US" dirty="0" smtClean="0"/>
              <a:t> put the Lord first in my life and obey his words.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defRPr/>
            </a:pPr>
            <a:r>
              <a:rPr lang="en-US" dirty="0" smtClean="0"/>
              <a:t>The Puritan 10 Commandments…</a:t>
            </a:r>
          </a:p>
        </p:txBody>
      </p:sp>
      <p:sp>
        <p:nvSpPr>
          <p:cNvPr id="12291" name="Rectangle 3"/>
          <p:cNvSpPr>
            <a:spLocks noGrp="1" noRot="1" noChangeArrowheads="1"/>
          </p:cNvSpPr>
          <p:nvPr>
            <p:ph type="body" idx="1"/>
          </p:nvPr>
        </p:nvSpPr>
        <p:spPr/>
        <p:txBody>
          <a:bodyPr/>
          <a:lstStyle/>
          <a:p>
            <a:pPr>
              <a:defRPr/>
            </a:pPr>
            <a:r>
              <a:rPr lang="en-US" dirty="0" smtClean="0"/>
              <a:t>5) Thou shalt live by the 10 Commandments as written in the Holy Bible.</a:t>
            </a:r>
          </a:p>
          <a:p>
            <a:pPr>
              <a:defRPr/>
            </a:pPr>
            <a:r>
              <a:rPr lang="en-US" dirty="0" smtClean="0"/>
              <a:t>6) Thou </a:t>
            </a:r>
            <a:r>
              <a:rPr lang="en-US" dirty="0" err="1" smtClean="0"/>
              <a:t>shalt</a:t>
            </a:r>
            <a:r>
              <a:rPr lang="en-US" dirty="0" smtClean="0"/>
              <a:t> not dress in bright colors or dance in a wicked manner.</a:t>
            </a:r>
          </a:p>
          <a:p>
            <a:pPr>
              <a:defRPr/>
            </a:pPr>
            <a:r>
              <a:rPr lang="en-US" dirty="0" smtClean="0"/>
              <a:t>7) Thou </a:t>
            </a:r>
            <a:r>
              <a:rPr lang="en-US" dirty="0" err="1" smtClean="0"/>
              <a:t>shalt</a:t>
            </a:r>
            <a:r>
              <a:rPr lang="en-US" dirty="0" smtClean="0"/>
              <a:t> not perform witchery nor conjure the devil. </a:t>
            </a:r>
          </a:p>
          <a:p>
            <a:pPr>
              <a:defRPr/>
            </a:pPr>
            <a:r>
              <a:rPr lang="en-US" dirty="0" smtClean="0"/>
              <a:t>8) Thou </a:t>
            </a:r>
            <a:r>
              <a:rPr lang="en-US" dirty="0" err="1" smtClean="0"/>
              <a:t>shalt</a:t>
            </a:r>
            <a:r>
              <a:rPr lang="en-US" dirty="0" smtClean="0"/>
              <a:t> not have any opinions or beliefs not held by the entire community.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theme/theme1.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8EA879C02DCF24BA216D4F42222F8D7" ma:contentTypeVersion="0" ma:contentTypeDescription="Create a new document." ma:contentTypeScope="" ma:versionID="b5c3aabff8076ad7cb68b1950bea14f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5AB8BA1-EF9C-4D7F-926A-CAD84B2AED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634527A4-C7F4-46B3-BF4B-CFE4A99D81F9}">
  <ds:schemaRefs>
    <ds:schemaRef ds:uri="http://schemas.microsoft.com/sharepoint/v3/contenttype/forms"/>
  </ds:schemaRefs>
</ds:datastoreItem>
</file>

<file path=customXml/itemProps3.xml><?xml version="1.0" encoding="utf-8"?>
<ds:datastoreItem xmlns:ds="http://schemas.openxmlformats.org/officeDocument/2006/customXml" ds:itemID="{6EADC1EB-607E-40EF-A850-0F17554F7A78}">
  <ds:schemaRefs>
    <ds:schemaRef ds:uri="http://purl.org/dc/terms/"/>
    <ds:schemaRef ds:uri="http://schemas.microsoft.com/office/2006/documentManagement/types"/>
    <ds:schemaRef ds:uri="http://purl.org/dc/dcmitype/"/>
    <ds:schemaRef ds:uri="http://purl.org/dc/elements/1.1/"/>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Module</Template>
  <TotalTime>696</TotalTime>
  <Words>1159</Words>
  <Application>Microsoft Office PowerPoint</Application>
  <PresentationFormat>On-screen Show (4:3)</PresentationFormat>
  <Paragraphs>115</Paragraphs>
  <Slides>25</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Arial Black</vt:lpstr>
      <vt:lpstr>Calibri</vt:lpstr>
      <vt:lpstr>Wingdings</vt:lpstr>
      <vt:lpstr>Glass Layers</vt:lpstr>
      <vt:lpstr>Colonial Literature</vt:lpstr>
      <vt:lpstr>How did religion shape the literature of the Puritan period?</vt:lpstr>
      <vt:lpstr>Important dates</vt:lpstr>
      <vt:lpstr>So when was the Puritan Part of the Colonial Period?</vt:lpstr>
      <vt:lpstr>The North: Puritans </vt:lpstr>
      <vt:lpstr>DIVINE MISSION</vt:lpstr>
      <vt:lpstr>Three Puritan Principles</vt:lpstr>
      <vt:lpstr>The Puritan 10 Commandments…</vt:lpstr>
      <vt:lpstr>The Puritan 10 Commandments…</vt:lpstr>
      <vt:lpstr>The Puritan 10 Commandments…</vt:lpstr>
      <vt:lpstr>Puritan terms and influences…</vt:lpstr>
      <vt:lpstr>Puritan terms and influences…</vt:lpstr>
      <vt:lpstr>Puritan terms and influences…</vt:lpstr>
      <vt:lpstr>Styles </vt:lpstr>
      <vt:lpstr>Styles</vt:lpstr>
      <vt:lpstr>Puritan terms and influences…</vt:lpstr>
      <vt:lpstr>How did religion shape the literature of the Puritan period?</vt:lpstr>
      <vt:lpstr>Puritan Books</vt:lpstr>
      <vt:lpstr>The New England Primer</vt:lpstr>
      <vt:lpstr>The New England Primer</vt:lpstr>
      <vt:lpstr>Puritan Writers to remember… </vt:lpstr>
      <vt:lpstr>Puritan Writing</vt:lpstr>
      <vt:lpstr>The End of Puritanism</vt:lpstr>
      <vt:lpstr>How did religion shape the literature of the Puritan period?</vt:lpstr>
      <vt:lpstr>How did religion shape the literature of the Puritan period?</vt:lpstr>
    </vt:vector>
  </TitlesOfParts>
  <Company>ccsd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Literature</dc:title>
  <dc:creator>andrew.hall</dc:creator>
  <cp:lastModifiedBy>Spencer, Shea Everett</cp:lastModifiedBy>
  <cp:revision>45</cp:revision>
  <dcterms:created xsi:type="dcterms:W3CDTF">2006-10-10T13:32:16Z</dcterms:created>
  <dcterms:modified xsi:type="dcterms:W3CDTF">2017-08-22T15:33:58Z</dcterms:modified>
</cp:coreProperties>
</file>