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8" r:id="rId3"/>
    <p:sldId id="257" r:id="rId4"/>
    <p:sldId id="288" r:id="rId5"/>
    <p:sldId id="266" r:id="rId6"/>
    <p:sldId id="267" r:id="rId7"/>
    <p:sldId id="268" r:id="rId8"/>
    <p:sldId id="269" r:id="rId9"/>
    <p:sldId id="287" r:id="rId10"/>
    <p:sldId id="260" r:id="rId11"/>
    <p:sldId id="259" r:id="rId12"/>
    <p:sldId id="261" r:id="rId13"/>
    <p:sldId id="283" r:id="rId14"/>
    <p:sldId id="262" r:id="rId15"/>
    <p:sldId id="265" r:id="rId16"/>
    <p:sldId id="271" r:id="rId17"/>
    <p:sldId id="272" r:id="rId18"/>
    <p:sldId id="273" r:id="rId19"/>
    <p:sldId id="274" r:id="rId20"/>
    <p:sldId id="275" r:id="rId21"/>
    <p:sldId id="276" r:id="rId22"/>
    <p:sldId id="278" r:id="rId23"/>
    <p:sldId id="286" r:id="rId24"/>
    <p:sldId id="279" r:id="rId25"/>
    <p:sldId id="281" r:id="rId26"/>
    <p:sldId id="285" r:id="rId27"/>
    <p:sldId id="282" r:id="rId28"/>
    <p:sldId id="270" r:id="rId29"/>
    <p:sldId id="277" r:id="rId30"/>
    <p:sldId id="284" r:id="rId31"/>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6778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581" autoAdjust="0"/>
  </p:normalViewPr>
  <p:slideViewPr>
    <p:cSldViewPr snapToGrid="0">
      <p:cViewPr varScale="1">
        <p:scale>
          <a:sx n="70" d="100"/>
          <a:sy n="70" d="100"/>
        </p:scale>
        <p:origin x="5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76"/>
    </p:cViewPr>
  </p:sorter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smtClean="0">
                <a:latin typeface="Arial" charset="0"/>
                <a:cs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smtClean="0">
                <a:latin typeface="Arial" charset="0"/>
                <a:cs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smtClean="0">
                <a:latin typeface="Arial" charset="0"/>
                <a:cs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smtClean="0">
                <a:latin typeface="Arial" charset="0"/>
                <a:cs typeface="Arial" charset="0"/>
              </a:defRPr>
            </a:lvl1pPr>
          </a:lstStyle>
          <a:p>
            <a:pPr>
              <a:defRPr/>
            </a:pPr>
            <a:fld id="{844A5CDD-01DD-41F4-BF4C-56317721BAD5}" type="slidenum">
              <a:rPr lang="en-US"/>
              <a:pPr>
                <a:defRPr/>
              </a:pPr>
              <a:t>‹#›</a:t>
            </a:fld>
            <a:endParaRPr lang="en-US"/>
          </a:p>
        </p:txBody>
      </p:sp>
    </p:spTree>
    <p:extLst>
      <p:ext uri="{BB962C8B-B14F-4D97-AF65-F5344CB8AC3E}">
        <p14:creationId xmlns:p14="http://schemas.microsoft.com/office/powerpoint/2010/main" val="31265145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huntfor.com/absoluteig/gallery.asp?action=viewimage&amp;categoryid=&amp;text=Realism&amp;imageid=1038&amp;box=&amp;shownew="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C5B6917F-11D8-4A44-8854-9C8E3D270527}" type="slidenum">
              <a:rPr lang="en-US" b="0"/>
              <a:pPr eaLnBrk="1" hangingPunct="1"/>
              <a:t>2</a:t>
            </a:fld>
            <a:endParaRPr lang="en-US" b="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182802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9F4CF57D-A4B0-4CB6-A135-398E29E7A6AC}" type="slidenum">
              <a:rPr lang="en-US" b="0"/>
              <a:pPr eaLnBrk="1" hangingPunct="1"/>
              <a:t>25</a:t>
            </a:fld>
            <a:endParaRPr lang="en-US" b="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006527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FF0E767B-73C8-4A71-A966-3C9A3472D67C}" type="slidenum">
              <a:rPr lang="en-US" b="0"/>
              <a:pPr eaLnBrk="1" hangingPunct="1"/>
              <a:t>29</a:t>
            </a:fld>
            <a:endParaRPr lang="en-US"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472197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CC78DD-5ACD-48D1-870F-08BAA8CE8206}" type="slidenum">
              <a:rPr lang="en-US"/>
              <a:pPr/>
              <a:t>30</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28137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9A3C76F0-FCE2-4BFD-8893-42D13691B778}" type="slidenum">
              <a:rPr lang="en-US" b="0"/>
              <a:pPr eaLnBrk="1" hangingPunct="1"/>
              <a:t>8</a:t>
            </a:fld>
            <a:endParaRPr lang="en-US"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smtClean="0">
                <a:latin typeface="Arial" pitchFamily="34" charset="0"/>
                <a:cs typeface="Arial" pitchFamily="34" charset="0"/>
              </a:rPr>
              <a:t>A common complaint is that realistic works forced readers into proximity with people whom they would never invite for dinner.</a:t>
            </a:r>
            <a:br>
              <a:rPr lang="en-US" smtClean="0">
                <a:latin typeface="Arial" pitchFamily="34" charset="0"/>
                <a:cs typeface="Arial" pitchFamily="34" charset="0"/>
              </a:rPr>
            </a:br>
            <a:endParaRPr lang="en-US" smtClean="0">
              <a:latin typeface="Arial" pitchFamily="34" charset="0"/>
              <a:cs typeface="Arial" pitchFamily="34" charset="0"/>
            </a:endParaRPr>
          </a:p>
        </p:txBody>
      </p:sp>
    </p:spTree>
    <p:extLst>
      <p:ext uri="{BB962C8B-B14F-4D97-AF65-F5344CB8AC3E}">
        <p14:creationId xmlns:p14="http://schemas.microsoft.com/office/powerpoint/2010/main" val="1171660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1495798-5A92-4CB8-BF85-D332AEEFE1BE}" type="slidenum">
              <a:rPr lang="en-US" b="0"/>
              <a:pPr eaLnBrk="1" hangingPunct="1"/>
              <a:t>11</a:t>
            </a:fld>
            <a:endParaRPr lang="en-US" b="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708222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D98B7F3A-88F7-48D1-8495-F10D7F79DBF7}" type="slidenum">
              <a:rPr lang="en-US" b="0"/>
              <a:pPr eaLnBrk="1" hangingPunct="1"/>
              <a:t>15</a:t>
            </a:fld>
            <a:endParaRPr lang="en-US" b="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207710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9263ED90-56AD-4328-9B4D-6A4A865F6447}" type="slidenum">
              <a:rPr lang="en-US" b="0"/>
              <a:pPr eaLnBrk="1" hangingPunct="1"/>
              <a:t>16</a:t>
            </a:fld>
            <a:endParaRPr lang="en-US" b="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US" smtClean="0">
                <a:latin typeface="Arial" pitchFamily="34" charset="0"/>
                <a:cs typeface="Arial" pitchFamily="34" charset="0"/>
              </a:rPr>
              <a:t>romanticism</a:t>
            </a:r>
          </a:p>
        </p:txBody>
      </p:sp>
    </p:spTree>
    <p:extLst>
      <p:ext uri="{BB962C8B-B14F-4D97-AF65-F5344CB8AC3E}">
        <p14:creationId xmlns:p14="http://schemas.microsoft.com/office/powerpoint/2010/main" val="1529938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CCC897C6-AF62-4316-9DF8-0DB17217BBD5}" type="slidenum">
              <a:rPr lang="en-US" b="0"/>
              <a:pPr eaLnBrk="1" hangingPunct="1"/>
              <a:t>17</a:t>
            </a:fld>
            <a:endParaRPr lang="en-US" b="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smtClean="0">
                <a:latin typeface="Arial" pitchFamily="34" charset="0"/>
                <a:cs typeface="Arial" pitchFamily="34" charset="0"/>
              </a:rPr>
              <a:t>Jean-François Millet (millet1.jpg) </a:t>
            </a:r>
            <a:r>
              <a:rPr lang="en-US" b="1" smtClean="0">
                <a:latin typeface="Arial" pitchFamily="34" charset="0"/>
                <a:cs typeface="Arial" pitchFamily="34" charset="0"/>
              </a:rPr>
              <a:t>Painting :</a:t>
            </a:r>
            <a:r>
              <a:rPr lang="en-US" smtClean="0">
                <a:latin typeface="Arial" pitchFamily="34" charset="0"/>
                <a:cs typeface="Arial" pitchFamily="34" charset="0"/>
              </a:rPr>
              <a:t>The Gleaners</a:t>
            </a:r>
          </a:p>
        </p:txBody>
      </p:sp>
    </p:spTree>
    <p:extLst>
      <p:ext uri="{BB962C8B-B14F-4D97-AF65-F5344CB8AC3E}">
        <p14:creationId xmlns:p14="http://schemas.microsoft.com/office/powerpoint/2010/main" val="1882495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329C6EAB-637A-44D3-920D-EC264B502E3E}" type="slidenum">
              <a:rPr lang="en-US" b="0"/>
              <a:pPr eaLnBrk="1" hangingPunct="1"/>
              <a:t>19</a:t>
            </a:fld>
            <a:endParaRPr lang="en-US" b="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b="1" smtClean="0">
                <a:latin typeface="Arial" pitchFamily="34" charset="0"/>
                <a:cs typeface="Arial" pitchFamily="34" charset="0"/>
                <a:hlinkClick r:id="rId3"/>
              </a:rPr>
              <a:t>Edgar Degas</a:t>
            </a:r>
            <a:r>
              <a:rPr lang="en-US" smtClean="0">
                <a:latin typeface="Arial" pitchFamily="34" charset="0"/>
                <a:cs typeface="Arial" pitchFamily="34" charset="0"/>
              </a:rPr>
              <a:t/>
            </a:r>
            <a:br>
              <a:rPr lang="en-US" smtClean="0">
                <a:latin typeface="Arial" pitchFamily="34" charset="0"/>
                <a:cs typeface="Arial" pitchFamily="34" charset="0"/>
              </a:rPr>
            </a:br>
            <a:r>
              <a:rPr lang="en-US" smtClean="0">
                <a:latin typeface="Arial" pitchFamily="34" charset="0"/>
                <a:cs typeface="Arial" pitchFamily="34" charset="0"/>
              </a:rPr>
              <a:t>Women Ironing </a:t>
            </a:r>
          </a:p>
        </p:txBody>
      </p:sp>
    </p:spTree>
    <p:extLst>
      <p:ext uri="{BB962C8B-B14F-4D97-AF65-F5344CB8AC3E}">
        <p14:creationId xmlns:p14="http://schemas.microsoft.com/office/powerpoint/2010/main" val="1563146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BD057284-E827-4ABE-A4B6-8945A08D7B57}" type="slidenum">
              <a:rPr lang="en-US" b="0"/>
              <a:pPr eaLnBrk="1" hangingPunct="1"/>
              <a:t>21</a:t>
            </a:fld>
            <a:endParaRPr lang="en-US" b="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smtClean="0">
                <a:latin typeface="Arial" pitchFamily="34" charset="0"/>
                <a:cs typeface="Arial" pitchFamily="34" charset="0"/>
              </a:rPr>
              <a:t>In a Cafe (The Absinthe Drinker)</a:t>
            </a:r>
            <a:br>
              <a:rPr lang="en-US" smtClean="0">
                <a:latin typeface="Arial" pitchFamily="34" charset="0"/>
                <a:cs typeface="Arial" pitchFamily="34" charset="0"/>
              </a:rPr>
            </a:br>
            <a:r>
              <a:rPr lang="en-US" smtClean="0">
                <a:latin typeface="Arial" pitchFamily="34" charset="0"/>
                <a:cs typeface="Arial" pitchFamily="34" charset="0"/>
              </a:rPr>
              <a:t>Edgar Degas</a:t>
            </a:r>
          </a:p>
        </p:txBody>
      </p:sp>
    </p:spTree>
    <p:extLst>
      <p:ext uri="{BB962C8B-B14F-4D97-AF65-F5344CB8AC3E}">
        <p14:creationId xmlns:p14="http://schemas.microsoft.com/office/powerpoint/2010/main" val="1172373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19027197-0A60-4B82-8673-73D830CB59EE}" type="slidenum">
              <a:rPr lang="en-US" b="0"/>
              <a:pPr eaLnBrk="1" hangingPunct="1"/>
              <a:t>24</a:t>
            </a:fld>
            <a:endParaRPr lang="en-US" b="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689688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A2170C-D2A7-47F9-A447-A983CDA909D1}" type="slidenum">
              <a:rPr lang="en-US"/>
              <a:pPr>
                <a:defRPr/>
              </a:pPr>
              <a:t>‹#›</a:t>
            </a:fld>
            <a:endParaRPr lang="en-US"/>
          </a:p>
        </p:txBody>
      </p:sp>
    </p:spTree>
    <p:extLst>
      <p:ext uri="{BB962C8B-B14F-4D97-AF65-F5344CB8AC3E}">
        <p14:creationId xmlns:p14="http://schemas.microsoft.com/office/powerpoint/2010/main" val="91581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5A86BF-5801-4E4B-B71B-9C6CC5D969F9}" type="slidenum">
              <a:rPr lang="en-US"/>
              <a:pPr>
                <a:defRPr/>
              </a:pPr>
              <a:t>‹#›</a:t>
            </a:fld>
            <a:endParaRPr lang="en-US"/>
          </a:p>
        </p:txBody>
      </p:sp>
    </p:spTree>
    <p:extLst>
      <p:ext uri="{BB962C8B-B14F-4D97-AF65-F5344CB8AC3E}">
        <p14:creationId xmlns:p14="http://schemas.microsoft.com/office/powerpoint/2010/main" val="1097409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6C64CE-2E85-4221-BE9C-D688F6AF6F93}" type="slidenum">
              <a:rPr lang="en-US"/>
              <a:pPr>
                <a:defRPr/>
              </a:pPr>
              <a:t>‹#›</a:t>
            </a:fld>
            <a:endParaRPr lang="en-US"/>
          </a:p>
        </p:txBody>
      </p:sp>
    </p:spTree>
    <p:extLst>
      <p:ext uri="{BB962C8B-B14F-4D97-AF65-F5344CB8AC3E}">
        <p14:creationId xmlns:p14="http://schemas.microsoft.com/office/powerpoint/2010/main" val="2649018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BD3DED-3777-46AB-B19F-3B6159CFE3B6}" type="slidenum">
              <a:rPr lang="en-US"/>
              <a:pPr>
                <a:defRPr/>
              </a:pPr>
              <a:t>‹#›</a:t>
            </a:fld>
            <a:endParaRPr lang="en-US"/>
          </a:p>
        </p:txBody>
      </p:sp>
    </p:spTree>
    <p:extLst>
      <p:ext uri="{BB962C8B-B14F-4D97-AF65-F5344CB8AC3E}">
        <p14:creationId xmlns:p14="http://schemas.microsoft.com/office/powerpoint/2010/main" val="2793999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C3B9E1-08A1-4652-B18A-E1ADCF915111}" type="slidenum">
              <a:rPr lang="en-US"/>
              <a:pPr>
                <a:defRPr/>
              </a:pPr>
              <a:t>‹#›</a:t>
            </a:fld>
            <a:endParaRPr lang="en-US"/>
          </a:p>
        </p:txBody>
      </p:sp>
    </p:spTree>
    <p:extLst>
      <p:ext uri="{BB962C8B-B14F-4D97-AF65-F5344CB8AC3E}">
        <p14:creationId xmlns:p14="http://schemas.microsoft.com/office/powerpoint/2010/main" val="3242394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84129F-403E-428A-85C6-72B09ECEE15A}" type="slidenum">
              <a:rPr lang="en-US"/>
              <a:pPr>
                <a:defRPr/>
              </a:pPr>
              <a:t>‹#›</a:t>
            </a:fld>
            <a:endParaRPr lang="en-US"/>
          </a:p>
        </p:txBody>
      </p:sp>
    </p:spTree>
    <p:extLst>
      <p:ext uri="{BB962C8B-B14F-4D97-AF65-F5344CB8AC3E}">
        <p14:creationId xmlns:p14="http://schemas.microsoft.com/office/powerpoint/2010/main" val="401723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D93929B-5701-4C42-B6FB-A9BA784AF484}" type="slidenum">
              <a:rPr lang="en-US"/>
              <a:pPr>
                <a:defRPr/>
              </a:pPr>
              <a:t>‹#›</a:t>
            </a:fld>
            <a:endParaRPr lang="en-US"/>
          </a:p>
        </p:txBody>
      </p:sp>
    </p:spTree>
    <p:extLst>
      <p:ext uri="{BB962C8B-B14F-4D97-AF65-F5344CB8AC3E}">
        <p14:creationId xmlns:p14="http://schemas.microsoft.com/office/powerpoint/2010/main" val="4150655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46D8A0-E9C1-47B6-8BD5-ECDF692C7730}" type="slidenum">
              <a:rPr lang="en-US"/>
              <a:pPr>
                <a:defRPr/>
              </a:pPr>
              <a:t>‹#›</a:t>
            </a:fld>
            <a:endParaRPr lang="en-US"/>
          </a:p>
        </p:txBody>
      </p:sp>
    </p:spTree>
    <p:extLst>
      <p:ext uri="{BB962C8B-B14F-4D97-AF65-F5344CB8AC3E}">
        <p14:creationId xmlns:p14="http://schemas.microsoft.com/office/powerpoint/2010/main" val="3864034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39B7ED4-94D8-43B9-B783-6BC751B9136A}" type="slidenum">
              <a:rPr lang="en-US"/>
              <a:pPr>
                <a:defRPr/>
              </a:pPr>
              <a:t>‹#›</a:t>
            </a:fld>
            <a:endParaRPr lang="en-US"/>
          </a:p>
        </p:txBody>
      </p:sp>
    </p:spTree>
    <p:extLst>
      <p:ext uri="{BB962C8B-B14F-4D97-AF65-F5344CB8AC3E}">
        <p14:creationId xmlns:p14="http://schemas.microsoft.com/office/powerpoint/2010/main" val="3583940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145D5B-AB90-4BE0-A6CC-334C3EA1C7A7}" type="slidenum">
              <a:rPr lang="en-US"/>
              <a:pPr>
                <a:defRPr/>
              </a:pPr>
              <a:t>‹#›</a:t>
            </a:fld>
            <a:endParaRPr lang="en-US"/>
          </a:p>
        </p:txBody>
      </p:sp>
    </p:spTree>
    <p:extLst>
      <p:ext uri="{BB962C8B-B14F-4D97-AF65-F5344CB8AC3E}">
        <p14:creationId xmlns:p14="http://schemas.microsoft.com/office/powerpoint/2010/main" val="6445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892685-E869-4720-ADE2-6196D12004D0}" type="slidenum">
              <a:rPr lang="en-US"/>
              <a:pPr>
                <a:defRPr/>
              </a:pPr>
              <a:t>‹#›</a:t>
            </a:fld>
            <a:endParaRPr lang="en-US"/>
          </a:p>
        </p:txBody>
      </p:sp>
    </p:spTree>
    <p:extLst>
      <p:ext uri="{BB962C8B-B14F-4D97-AF65-F5344CB8AC3E}">
        <p14:creationId xmlns:p14="http://schemas.microsoft.com/office/powerpoint/2010/main" val="142457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latin typeface="Arial" charset="0"/>
                <a:cs typeface="Arial" charset="0"/>
              </a:defRPr>
            </a:lvl1pPr>
          </a:lstStyle>
          <a:p>
            <a:pPr>
              <a:defRPr/>
            </a:pPr>
            <a:fld id="{8FAF22C1-BEB7-407E-A57E-2ADE828555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6.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0.wmf"/></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en.wikipedia.org/wiki/File:Walt_Whitman_edit_2.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 Target="slide3.xml"/><Relationship Id="rId7" Type="http://schemas.openxmlformats.org/officeDocument/2006/relationships/slide" Target="slide1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sz="4000" smtClean="0">
                <a:solidFill>
                  <a:schemeClr val="bg1"/>
                </a:solidFill>
              </a:rPr>
              <a:t>American Literature</a:t>
            </a:r>
            <a:br>
              <a:rPr lang="en-US" sz="4000" smtClean="0">
                <a:solidFill>
                  <a:schemeClr val="bg1"/>
                </a:solidFill>
              </a:rPr>
            </a:br>
            <a:r>
              <a:rPr lang="en-US" sz="4000" smtClean="0">
                <a:solidFill>
                  <a:schemeClr val="bg1"/>
                </a:solidFill>
              </a:rPr>
              <a:t>Realism and Naturalism </a:t>
            </a:r>
            <a:br>
              <a:rPr lang="en-US" sz="4000" smtClean="0">
                <a:solidFill>
                  <a:schemeClr val="bg1"/>
                </a:solidFill>
              </a:rPr>
            </a:br>
            <a:r>
              <a:rPr lang="en-US" sz="4000" smtClean="0">
                <a:solidFill>
                  <a:schemeClr val="bg1"/>
                </a:solidFill>
              </a:rPr>
              <a:t>(1850-1914)</a:t>
            </a:r>
          </a:p>
        </p:txBody>
      </p:sp>
      <p:sp>
        <p:nvSpPr>
          <p:cNvPr id="2051" name="Rectangle 3"/>
          <p:cNvSpPr>
            <a:spLocks noGrp="1" noChangeArrowheads="1"/>
          </p:cNvSpPr>
          <p:nvPr>
            <p:ph type="subTitle" idx="1"/>
          </p:nvPr>
        </p:nvSpPr>
        <p:spPr/>
        <p:txBody>
          <a:bodyPr/>
          <a:lstStyle/>
          <a:p>
            <a:pPr eaLnBrk="1" hangingPunct="1">
              <a:lnSpc>
                <a:spcPct val="90000"/>
              </a:lnSpc>
            </a:pPr>
            <a:r>
              <a:rPr lang="en-US" sz="2400" smtClean="0">
                <a:solidFill>
                  <a:schemeClr val="bg1"/>
                </a:solidFill>
              </a:rPr>
              <a:t>Realism, n. The art of depicting nature as it is seen by toads. The charm suffusing a landscape painted by a mole, or a story written by a measuring-worm. --Ambrose Bierce </a:t>
            </a:r>
            <a:r>
              <a:rPr lang="en-US" sz="2400" i="1" smtClean="0">
                <a:solidFill>
                  <a:schemeClr val="bg1"/>
                </a:solidFill>
              </a:rPr>
              <a:t>The Devil's Dictionary</a:t>
            </a:r>
            <a:r>
              <a:rPr lang="en-US" sz="2400" smtClean="0">
                <a:solidFill>
                  <a:schemeClr val="bg1"/>
                </a:solidFill>
              </a:rPr>
              <a:t> (1911)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20574" y="274638"/>
            <a:ext cx="8229600" cy="1143000"/>
          </a:xfrm>
        </p:spPr>
        <p:txBody>
          <a:bodyPr/>
          <a:lstStyle/>
          <a:p>
            <a:pPr eaLnBrk="1" hangingPunct="1"/>
            <a:r>
              <a:rPr lang="en-US" b="1" dirty="0" smtClean="0">
                <a:solidFill>
                  <a:srgbClr val="99CC00"/>
                </a:solidFill>
                <a:latin typeface="+mn-lt"/>
              </a:rPr>
              <a:t>Naturalism</a:t>
            </a:r>
            <a:r>
              <a:rPr lang="en-US" dirty="0" smtClean="0">
                <a:solidFill>
                  <a:srgbClr val="99CC00"/>
                </a:solidFill>
                <a:latin typeface="+mn-lt"/>
              </a:rPr>
              <a:t> </a:t>
            </a:r>
          </a:p>
        </p:txBody>
      </p:sp>
      <p:sp>
        <p:nvSpPr>
          <p:cNvPr id="6147" name="Rectangle 3"/>
          <p:cNvSpPr>
            <a:spLocks noGrp="1" noChangeArrowheads="1"/>
          </p:cNvSpPr>
          <p:nvPr>
            <p:ph type="body" idx="1"/>
          </p:nvPr>
        </p:nvSpPr>
        <p:spPr/>
        <p:txBody>
          <a:bodyPr/>
          <a:lstStyle/>
          <a:p>
            <a:pPr marL="812800" indent="-812800" eaLnBrk="1" hangingPunct="1"/>
            <a:r>
              <a:rPr lang="en-US" dirty="0" smtClean="0">
                <a:solidFill>
                  <a:srgbClr val="99CC00"/>
                </a:solidFill>
              </a:rPr>
              <a:t>literary movement that was an extension of Realism</a:t>
            </a:r>
          </a:p>
          <a:p>
            <a:pPr marL="812800" indent="-812800" eaLnBrk="1" hangingPunct="1"/>
            <a:r>
              <a:rPr lang="en-US" dirty="0" smtClean="0">
                <a:solidFill>
                  <a:srgbClr val="99CC00"/>
                </a:solidFill>
              </a:rPr>
              <a:t>depicted real people in real situations like realism, but believed that forces larger than the individual – nature, fate, heredity – shaped individual destiny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US" b="1" dirty="0" smtClean="0">
                <a:solidFill>
                  <a:schemeClr val="folHlink"/>
                </a:solidFill>
                <a:effectLst>
                  <a:outerShdw blurRad="38100" dist="38100" dir="2700000" algn="tl">
                    <a:srgbClr val="000000"/>
                  </a:outerShdw>
                </a:effectLst>
                <a:latin typeface="+mn-lt"/>
              </a:rPr>
              <a:t>Naturalism</a:t>
            </a:r>
          </a:p>
        </p:txBody>
      </p:sp>
      <p:sp>
        <p:nvSpPr>
          <p:cNvPr id="82947" name="Rectangle 3"/>
          <p:cNvSpPr>
            <a:spLocks noGrp="1" noChangeArrowheads="1"/>
          </p:cNvSpPr>
          <p:nvPr>
            <p:ph type="body" idx="1"/>
          </p:nvPr>
        </p:nvSpPr>
        <p:spPr/>
        <p:txBody>
          <a:bodyPr/>
          <a:lstStyle/>
          <a:p>
            <a:pPr eaLnBrk="1" hangingPunct="1">
              <a:lnSpc>
                <a:spcPct val="90000"/>
              </a:lnSpc>
              <a:defRPr/>
            </a:pPr>
            <a:r>
              <a:rPr lang="en-US" dirty="0" smtClean="0">
                <a:solidFill>
                  <a:schemeClr val="folHlink"/>
                </a:solidFill>
              </a:rPr>
              <a:t>Naturalism is NOT “hippie-fiction.”  </a:t>
            </a:r>
          </a:p>
          <a:p>
            <a:pPr eaLnBrk="1" hangingPunct="1">
              <a:lnSpc>
                <a:spcPct val="90000"/>
              </a:lnSpc>
              <a:defRPr/>
            </a:pPr>
            <a:r>
              <a:rPr lang="en-US" dirty="0" smtClean="0">
                <a:solidFill>
                  <a:schemeClr val="folHlink"/>
                </a:solidFill>
              </a:rPr>
              <a:t>It is generally more pessimistic than Realism.</a:t>
            </a:r>
          </a:p>
          <a:p>
            <a:pPr eaLnBrk="1" hangingPunct="1">
              <a:lnSpc>
                <a:spcPct val="90000"/>
              </a:lnSpc>
              <a:defRPr/>
            </a:pPr>
            <a:r>
              <a:rPr lang="en-US" dirty="0" smtClean="0">
                <a:solidFill>
                  <a:schemeClr val="folHlink"/>
                </a:solidFill>
              </a:rPr>
              <a:t>The Naturalist writers believed that larger forces were at work: Nature, Fate, and Heredity.</a:t>
            </a:r>
          </a:p>
          <a:p>
            <a:pPr eaLnBrk="1" hangingPunct="1">
              <a:lnSpc>
                <a:spcPct val="90000"/>
              </a:lnSpc>
              <a:defRPr/>
            </a:pPr>
            <a:r>
              <a:rPr lang="en-US" dirty="0" smtClean="0">
                <a:solidFill>
                  <a:schemeClr val="folHlink"/>
                </a:solidFill>
              </a:rPr>
              <a:t>Their writing was inspired by hardships, whether it was war, the frontier, or urbanization.</a:t>
            </a:r>
          </a:p>
        </p:txBody>
      </p:sp>
      <p:sp>
        <p:nvSpPr>
          <p:cNvPr id="5124" name="Rectangle 4"/>
          <p:cNvSpPr>
            <a:spLocks noChangeArrowheads="1"/>
          </p:cNvSpPr>
          <p:nvPr/>
        </p:nvSpPr>
        <p:spPr bwMode="auto">
          <a:xfrm>
            <a:off x="8070850" y="6491288"/>
            <a:ext cx="1073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a:solidFill>
                  <a:schemeClr val="folHlink"/>
                </a:solidFill>
                <a:hlinkClick r:id="rId3" action="ppaction://hlinksldjump"/>
              </a:rPr>
              <a:t>Mov’t</a:t>
            </a:r>
            <a:r>
              <a:rPr lang="en-US" b="0">
                <a:solidFill>
                  <a:schemeClr val="folHlink"/>
                </a:solidFill>
              </a:rPr>
              <a:t> | </a:t>
            </a:r>
            <a:r>
              <a:rPr lang="el-GR" b="0">
                <a:solidFill>
                  <a:schemeClr val="folHlink"/>
                </a:solidFill>
                <a:hlinkClick r:id="rId4" action="ppaction://hlinksldjump"/>
              </a:rPr>
              <a:t>π</a:t>
            </a:r>
            <a:endParaRPr lang="el-GR" b="0">
              <a:solidFill>
                <a:schemeClr val="folHlink"/>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dirty="0" smtClean="0">
                <a:solidFill>
                  <a:srgbClr val="99CC00"/>
                </a:solidFill>
              </a:rPr>
              <a:t>Naturalism - Characteristics</a:t>
            </a:r>
          </a:p>
        </p:txBody>
      </p:sp>
      <p:sp>
        <p:nvSpPr>
          <p:cNvPr id="7171" name="Rectangle 3"/>
          <p:cNvSpPr>
            <a:spLocks noGrp="1" noChangeArrowheads="1"/>
          </p:cNvSpPr>
          <p:nvPr>
            <p:ph type="body" idx="1"/>
          </p:nvPr>
        </p:nvSpPr>
        <p:spPr/>
        <p:txBody>
          <a:bodyPr/>
          <a:lstStyle/>
          <a:p>
            <a:pPr eaLnBrk="1" hangingPunct="1"/>
            <a:r>
              <a:rPr lang="en-US" dirty="0" smtClean="0">
                <a:solidFill>
                  <a:schemeClr val="bg1"/>
                </a:solidFill>
              </a:rPr>
              <a:t>characters:</a:t>
            </a:r>
          </a:p>
          <a:p>
            <a:pPr lvl="1" eaLnBrk="1" hangingPunct="1"/>
            <a:r>
              <a:rPr lang="en-US" dirty="0" smtClean="0">
                <a:solidFill>
                  <a:schemeClr val="bg1"/>
                </a:solidFill>
              </a:rPr>
              <a:t>usually ill-educated or lower-class</a:t>
            </a:r>
          </a:p>
          <a:p>
            <a:pPr lvl="1" eaLnBrk="1" hangingPunct="1">
              <a:buFontTx/>
              <a:buNone/>
            </a:pPr>
            <a:endParaRPr lang="en-US" dirty="0" smtClean="0">
              <a:solidFill>
                <a:schemeClr val="bg1"/>
              </a:solidFill>
            </a:endParaRPr>
          </a:p>
          <a:p>
            <a:pPr lvl="1" eaLnBrk="1" hangingPunct="1"/>
            <a:r>
              <a:rPr lang="en-US" dirty="0" smtClean="0">
                <a:solidFill>
                  <a:schemeClr val="bg1"/>
                </a:solidFill>
              </a:rPr>
              <a:t>lives governed by the forces of heredity, instinct, passion, or the environment</a:t>
            </a:r>
          </a:p>
          <a:p>
            <a:pPr lvl="1" eaLnBrk="1" hangingPunct="1">
              <a:buFontTx/>
              <a:buNone/>
            </a:pPr>
            <a:endParaRPr lang="en-US" dirty="0" smtClean="0">
              <a:solidFill>
                <a:schemeClr val="bg1"/>
              </a:solidFill>
            </a:endParaRPr>
          </a:p>
          <a:p>
            <a:pPr lvl="1" eaLnBrk="1" hangingPunct="1"/>
            <a:r>
              <a:rPr lang="en-US" dirty="0" smtClean="0">
                <a:solidFill>
                  <a:schemeClr val="bg1"/>
                </a:solidFill>
              </a:rPr>
              <a:t>the criminal, the fallen, the down-and-out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smtClean="0"/>
          </a:p>
        </p:txBody>
      </p:sp>
      <p:pic>
        <p:nvPicPr>
          <p:cNvPr id="8195" name="Picture 4" descr="realism-naturalism_102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190750" y="2076450"/>
            <a:ext cx="4762500" cy="3571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dirty="0" smtClean="0">
                <a:solidFill>
                  <a:srgbClr val="99CC00"/>
                </a:solidFill>
              </a:rPr>
              <a:t>Naturalism - Characteristics</a:t>
            </a:r>
          </a:p>
        </p:txBody>
      </p:sp>
      <p:sp>
        <p:nvSpPr>
          <p:cNvPr id="9219" name="Rectangle 3"/>
          <p:cNvSpPr>
            <a:spLocks noGrp="1" noChangeArrowheads="1"/>
          </p:cNvSpPr>
          <p:nvPr>
            <p:ph type="body" idx="1"/>
          </p:nvPr>
        </p:nvSpPr>
        <p:spPr/>
        <p:txBody>
          <a:bodyPr/>
          <a:lstStyle/>
          <a:p>
            <a:pPr eaLnBrk="1" hangingPunct="1"/>
            <a:r>
              <a:rPr lang="en-US" dirty="0" smtClean="0">
                <a:solidFill>
                  <a:schemeClr val="bg1"/>
                </a:solidFill>
              </a:rPr>
              <a:t>Themes</a:t>
            </a:r>
          </a:p>
          <a:p>
            <a:pPr lvl="1" eaLnBrk="1" hangingPunct="1"/>
            <a:r>
              <a:rPr lang="en-US" dirty="0" smtClean="0">
                <a:solidFill>
                  <a:schemeClr val="bg1"/>
                </a:solidFill>
              </a:rPr>
              <a:t>Survival (man against nature, man against himself)</a:t>
            </a:r>
          </a:p>
          <a:p>
            <a:pPr lvl="1" eaLnBrk="1" hangingPunct="1"/>
            <a:r>
              <a:rPr lang="en-US" dirty="0" smtClean="0">
                <a:solidFill>
                  <a:schemeClr val="bg1"/>
                </a:solidFill>
              </a:rPr>
              <a:t>Determinism (nature as an indifferent force on the lives of human beings)</a:t>
            </a:r>
          </a:p>
          <a:p>
            <a:pPr lvl="1" eaLnBrk="1" hangingPunct="1"/>
            <a:r>
              <a:rPr lang="en-US" dirty="0" smtClean="0">
                <a:solidFill>
                  <a:schemeClr val="bg1"/>
                </a:solidFill>
              </a:rPr>
              <a:t>Violence</a:t>
            </a:r>
            <a:r>
              <a:rPr lang="en-US" sz="3200" dirty="0" smtClean="0">
                <a:solidFill>
                  <a:schemeClr val="bg1"/>
                </a:solidFill>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en-US" b="1" dirty="0" smtClean="0">
                <a:solidFill>
                  <a:srgbClr val="99CC00"/>
                </a:solidFill>
                <a:effectLst>
                  <a:outerShdw blurRad="38100" dist="38100" dir="2700000" algn="tl">
                    <a:srgbClr val="000000"/>
                  </a:outerShdw>
                </a:effectLst>
                <a:latin typeface="+mn-lt"/>
              </a:rPr>
              <a:t>Reg</a:t>
            </a:r>
            <a:r>
              <a:rPr lang="en-US" b="1" dirty="0" smtClean="0">
                <a:solidFill>
                  <a:schemeClr val="folHlink"/>
                </a:solidFill>
                <a:effectLst>
                  <a:outerShdw blurRad="38100" dist="38100" dir="2700000" algn="tl">
                    <a:srgbClr val="000000"/>
                  </a:outerShdw>
                </a:effectLst>
                <a:latin typeface="+mn-lt"/>
              </a:rPr>
              <a:t>ionalism</a:t>
            </a:r>
          </a:p>
        </p:txBody>
      </p:sp>
      <p:sp>
        <p:nvSpPr>
          <p:cNvPr id="91139" name="Rectangle 3"/>
          <p:cNvSpPr>
            <a:spLocks noGrp="1" noChangeArrowheads="1"/>
          </p:cNvSpPr>
          <p:nvPr>
            <p:ph type="body" idx="1"/>
          </p:nvPr>
        </p:nvSpPr>
        <p:spPr/>
        <p:txBody>
          <a:bodyPr/>
          <a:lstStyle/>
          <a:p>
            <a:pPr eaLnBrk="1" hangingPunct="1">
              <a:defRPr/>
            </a:pPr>
            <a:r>
              <a:rPr lang="en-US" dirty="0" smtClean="0">
                <a:solidFill>
                  <a:schemeClr val="folHlink"/>
                </a:solidFill>
                <a:effectLst>
                  <a:outerShdw blurRad="38100" dist="38100" dir="2700000" algn="tl">
                    <a:srgbClr val="000000"/>
                  </a:outerShdw>
                </a:effectLst>
              </a:rPr>
              <a:t>Regionalism is all about “local flavor” or “local color.”  </a:t>
            </a:r>
          </a:p>
          <a:p>
            <a:pPr eaLnBrk="1" hangingPunct="1">
              <a:defRPr/>
            </a:pPr>
            <a:r>
              <a:rPr lang="en-US" dirty="0" smtClean="0">
                <a:solidFill>
                  <a:schemeClr val="folHlink"/>
                </a:solidFill>
                <a:effectLst>
                  <a:outerShdw blurRad="38100" dist="38100" dir="2700000" algn="tl">
                    <a:srgbClr val="000000"/>
                  </a:outerShdw>
                </a:effectLst>
              </a:rPr>
              <a:t>“Local Color” means a reliance on minor details and dialects.</a:t>
            </a:r>
          </a:p>
          <a:p>
            <a:pPr eaLnBrk="1" hangingPunct="1">
              <a:defRPr/>
            </a:pPr>
            <a:r>
              <a:rPr lang="en-US" dirty="0" smtClean="0">
                <a:solidFill>
                  <a:schemeClr val="folHlink"/>
                </a:solidFill>
                <a:effectLst>
                  <a:outerShdw blurRad="38100" dist="38100" dir="2700000" algn="tl">
                    <a:srgbClr val="000000"/>
                  </a:outerShdw>
                </a:effectLst>
              </a:rPr>
              <a:t>They usually wrote about the South or the West.</a:t>
            </a:r>
          </a:p>
          <a:p>
            <a:pPr eaLnBrk="1" hangingPunct="1">
              <a:defRPr/>
            </a:pPr>
            <a:r>
              <a:rPr lang="en-US" dirty="0" smtClean="0">
                <a:solidFill>
                  <a:schemeClr val="folHlink"/>
                </a:solidFill>
                <a:effectLst>
                  <a:outerShdw blurRad="38100" dist="38100" dir="2700000" algn="tl">
                    <a:srgbClr val="000000"/>
                  </a:outerShdw>
                </a:effectLst>
              </a:rPr>
              <a:t>More often than not, these stories were full of humor and small-town characters.</a:t>
            </a:r>
          </a:p>
          <a:p>
            <a:pPr eaLnBrk="1" hangingPunct="1">
              <a:defRPr/>
            </a:pPr>
            <a:endParaRPr lang="en-US" dirty="0" smtClean="0">
              <a:solidFill>
                <a:schemeClr val="folHlink"/>
              </a:solidFill>
              <a:effectLst>
                <a:outerShdw blurRad="38100" dist="38100" dir="2700000" algn="tl">
                  <a:srgbClr val="000000"/>
                </a:outerShdw>
              </a:effectLst>
              <a:latin typeface="Georgia" pitchFamily="18" charset="0"/>
            </a:endParaRPr>
          </a:p>
        </p:txBody>
      </p:sp>
      <p:sp>
        <p:nvSpPr>
          <p:cNvPr id="11268" name="Rectangle 4"/>
          <p:cNvSpPr>
            <a:spLocks noChangeArrowheads="1"/>
          </p:cNvSpPr>
          <p:nvPr/>
        </p:nvSpPr>
        <p:spPr bwMode="auto">
          <a:xfrm>
            <a:off x="8070850" y="6491288"/>
            <a:ext cx="1073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a:solidFill>
                  <a:schemeClr val="folHlink"/>
                </a:solidFill>
                <a:hlinkClick r:id="rId3" action="ppaction://hlinksldjump"/>
              </a:rPr>
              <a:t>Mov’t</a:t>
            </a:r>
            <a:r>
              <a:rPr lang="en-US" b="0">
                <a:solidFill>
                  <a:schemeClr val="folHlink"/>
                </a:solidFill>
              </a:rPr>
              <a:t> | </a:t>
            </a:r>
            <a:r>
              <a:rPr lang="el-GR" b="0">
                <a:solidFill>
                  <a:schemeClr val="folHlink"/>
                </a:solidFill>
                <a:hlinkClick r:id="rId4" action="ppaction://hlinksldjump"/>
              </a:rPr>
              <a:t>π</a:t>
            </a:r>
            <a:endParaRPr lang="el-GR" b="0">
              <a:solidFill>
                <a:schemeClr val="folHlink"/>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smtClean="0"/>
          </a:p>
        </p:txBody>
      </p:sp>
      <p:sp>
        <p:nvSpPr>
          <p:cNvPr id="17411" name="Rectangle 3"/>
          <p:cNvSpPr>
            <a:spLocks noGrp="1" noChangeArrowheads="1"/>
          </p:cNvSpPr>
          <p:nvPr>
            <p:ph type="body" idx="1"/>
          </p:nvPr>
        </p:nvSpPr>
        <p:spPr/>
        <p:txBody>
          <a:bodyPr/>
          <a:lstStyle/>
          <a:p>
            <a:pPr eaLnBrk="1" hangingPunct="1"/>
            <a:endParaRPr lang="en-US" smtClean="0"/>
          </a:p>
        </p:txBody>
      </p:sp>
      <p:pic>
        <p:nvPicPr>
          <p:cNvPr id="17412" name="Picture 4" descr="gallery%2Fbierstadt%2Fbierstadt15%2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8153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smtClean="0"/>
          </a:p>
        </p:txBody>
      </p:sp>
      <p:sp>
        <p:nvSpPr>
          <p:cNvPr id="18435" name="Rectangle 3"/>
          <p:cNvSpPr>
            <a:spLocks noGrp="1" noChangeArrowheads="1"/>
          </p:cNvSpPr>
          <p:nvPr>
            <p:ph type="body" idx="1"/>
          </p:nvPr>
        </p:nvSpPr>
        <p:spPr/>
        <p:txBody>
          <a:bodyPr/>
          <a:lstStyle/>
          <a:p>
            <a:pPr eaLnBrk="1" hangingPunct="1"/>
            <a:endParaRPr lang="en-US" smtClean="0"/>
          </a:p>
        </p:txBody>
      </p:sp>
      <p:pic>
        <p:nvPicPr>
          <p:cNvPr id="18436" name="Picture 4" descr="gallery%2FArtistsM%2Fmillet1%2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44488"/>
            <a:ext cx="7467600" cy="62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smtClean="0"/>
          </a:p>
        </p:txBody>
      </p:sp>
      <p:sp>
        <p:nvSpPr>
          <p:cNvPr id="19459" name="Rectangle 3"/>
          <p:cNvSpPr>
            <a:spLocks noGrp="1" noChangeArrowheads="1"/>
          </p:cNvSpPr>
          <p:nvPr>
            <p:ph type="body" idx="1"/>
          </p:nvPr>
        </p:nvSpPr>
        <p:spPr/>
        <p:txBody>
          <a:bodyPr/>
          <a:lstStyle/>
          <a:p>
            <a:pPr eaLnBrk="1" hangingPunct="1"/>
            <a:endParaRPr lang="en-US" smtClean="0"/>
          </a:p>
        </p:txBody>
      </p:sp>
      <p:pic>
        <p:nvPicPr>
          <p:cNvPr id="19460" name="Picture 4" descr="gallery%2Fbierstadt%2Fbierstadt4%2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9550"/>
            <a:ext cx="8153400"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smtClean="0"/>
          </a:p>
        </p:txBody>
      </p:sp>
      <p:sp>
        <p:nvSpPr>
          <p:cNvPr id="20483" name="Rectangle 3"/>
          <p:cNvSpPr>
            <a:spLocks noGrp="1" noChangeArrowheads="1"/>
          </p:cNvSpPr>
          <p:nvPr>
            <p:ph type="body" idx="1"/>
          </p:nvPr>
        </p:nvSpPr>
        <p:spPr/>
        <p:txBody>
          <a:bodyPr/>
          <a:lstStyle/>
          <a:p>
            <a:pPr eaLnBrk="1" hangingPunct="1"/>
            <a:endParaRPr lang="en-US" smtClean="0"/>
          </a:p>
        </p:txBody>
      </p:sp>
      <p:pic>
        <p:nvPicPr>
          <p:cNvPr id="20484" name="Picture 4" descr="gallery%2Fdegas%2Fdegas25%2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807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b="1" smtClean="0">
                <a:solidFill>
                  <a:schemeClr val="folHlink"/>
                </a:solidFill>
                <a:effectLst>
                  <a:outerShdw blurRad="38100" dist="38100" dir="2700000" algn="tl">
                    <a:srgbClr val="000000"/>
                  </a:outerShdw>
                </a:effectLst>
                <a:latin typeface="Georgia" pitchFamily="18" charset="0"/>
              </a:rPr>
              <a:t>Literary Movements</a:t>
            </a:r>
          </a:p>
        </p:txBody>
      </p:sp>
      <p:sp>
        <p:nvSpPr>
          <p:cNvPr id="80899" name="Rectangle 3"/>
          <p:cNvSpPr>
            <a:spLocks noGrp="1" noChangeArrowheads="1"/>
          </p:cNvSpPr>
          <p:nvPr>
            <p:ph type="body" idx="1"/>
          </p:nvPr>
        </p:nvSpPr>
        <p:spPr/>
        <p:txBody>
          <a:bodyPr/>
          <a:lstStyle/>
          <a:p>
            <a:pPr eaLnBrk="1" hangingPunct="1">
              <a:defRPr/>
            </a:pPr>
            <a:r>
              <a:rPr lang="en-US" dirty="0" smtClean="0">
                <a:solidFill>
                  <a:schemeClr val="folHlink"/>
                </a:solidFill>
                <a:effectLst>
                  <a:outerShdw blurRad="38100" dist="38100" dir="2700000" algn="tl">
                    <a:srgbClr val="000000"/>
                  </a:outerShdw>
                </a:effectLst>
                <a:latin typeface="Georgia" pitchFamily="18" charset="0"/>
              </a:rPr>
              <a:t>The writing of this period steered away from the Romantic, highly imaginative fiction from the early 1800s.</a:t>
            </a:r>
          </a:p>
          <a:p>
            <a:pPr eaLnBrk="1" hangingPunct="1">
              <a:defRPr/>
            </a:pPr>
            <a:r>
              <a:rPr lang="en-US" dirty="0" smtClean="0">
                <a:solidFill>
                  <a:schemeClr val="folHlink"/>
                </a:solidFill>
                <a:effectLst>
                  <a:outerShdw blurRad="38100" dist="38100" dir="2700000" algn="tl">
                    <a:srgbClr val="000000"/>
                  </a:outerShdw>
                </a:effectLst>
                <a:latin typeface="Georgia" pitchFamily="18" charset="0"/>
              </a:rPr>
              <a:t>The main movements are known as:</a:t>
            </a:r>
          </a:p>
          <a:p>
            <a:pPr lvl="1" eaLnBrk="1" hangingPunct="1">
              <a:defRPr/>
            </a:pPr>
            <a:r>
              <a:rPr lang="en-US" dirty="0" smtClean="0">
                <a:solidFill>
                  <a:schemeClr val="folHlink"/>
                </a:solidFill>
                <a:effectLst>
                  <a:outerShdw blurRad="38100" dist="38100" dir="2700000" algn="tl">
                    <a:srgbClr val="000000"/>
                  </a:outerShdw>
                </a:effectLst>
                <a:latin typeface="Georgia" pitchFamily="18" charset="0"/>
                <a:hlinkClick r:id="rId3" action="ppaction://hlinksldjump"/>
              </a:rPr>
              <a:t>Realism</a:t>
            </a:r>
            <a:endParaRPr lang="en-US" dirty="0" smtClean="0">
              <a:solidFill>
                <a:schemeClr val="folHlink"/>
              </a:solidFill>
              <a:effectLst>
                <a:outerShdw blurRad="38100" dist="38100" dir="2700000" algn="tl">
                  <a:srgbClr val="000000"/>
                </a:outerShdw>
              </a:effectLst>
              <a:latin typeface="Georgia" pitchFamily="18" charset="0"/>
            </a:endParaRPr>
          </a:p>
          <a:p>
            <a:pPr lvl="1" eaLnBrk="1" hangingPunct="1">
              <a:defRPr/>
            </a:pPr>
            <a:r>
              <a:rPr lang="en-US" dirty="0" smtClean="0">
                <a:solidFill>
                  <a:schemeClr val="folHlink"/>
                </a:solidFill>
                <a:effectLst>
                  <a:outerShdw blurRad="38100" dist="38100" dir="2700000" algn="tl">
                    <a:srgbClr val="000000"/>
                  </a:outerShdw>
                </a:effectLst>
                <a:latin typeface="Georgia" pitchFamily="18" charset="0"/>
                <a:hlinkClick r:id="rId4" action="ppaction://hlinksldjump"/>
              </a:rPr>
              <a:t>Naturalism</a:t>
            </a:r>
            <a:endParaRPr lang="en-US" dirty="0" smtClean="0">
              <a:solidFill>
                <a:schemeClr val="folHlink"/>
              </a:solidFill>
              <a:effectLst>
                <a:outerShdw blurRad="38100" dist="38100" dir="2700000" algn="tl">
                  <a:srgbClr val="000000"/>
                </a:outerShdw>
              </a:effectLst>
              <a:latin typeface="Georgia" pitchFamily="18" charset="0"/>
            </a:endParaRPr>
          </a:p>
          <a:p>
            <a:pPr lvl="1" eaLnBrk="1" hangingPunct="1">
              <a:defRPr/>
            </a:pPr>
            <a:r>
              <a:rPr lang="en-US" dirty="0" smtClean="0">
                <a:solidFill>
                  <a:schemeClr val="folHlink"/>
                </a:solidFill>
                <a:effectLst>
                  <a:outerShdw blurRad="38100" dist="38100" dir="2700000" algn="tl">
                    <a:srgbClr val="000000"/>
                  </a:outerShdw>
                </a:effectLst>
                <a:latin typeface="Georgia" pitchFamily="18" charset="0"/>
                <a:hlinkClick r:id="rId5" action="ppaction://hlinksldjump"/>
              </a:rPr>
              <a:t>Regionalism</a:t>
            </a:r>
            <a:endParaRPr lang="en-US" dirty="0" smtClean="0">
              <a:solidFill>
                <a:schemeClr val="folHlink"/>
              </a:solidFill>
              <a:effectLst>
                <a:outerShdw blurRad="38100" dist="38100" dir="2700000" algn="tl">
                  <a:srgbClr val="000000"/>
                </a:outerShdw>
              </a:effectLst>
              <a:latin typeface="Georgia" pitchFamily="18" charset="0"/>
            </a:endParaRPr>
          </a:p>
        </p:txBody>
      </p:sp>
      <p:sp>
        <p:nvSpPr>
          <p:cNvPr id="4100" name="Text Box 4"/>
          <p:cNvSpPr txBox="1">
            <a:spLocks noChangeArrowheads="1"/>
          </p:cNvSpPr>
          <p:nvPr/>
        </p:nvSpPr>
        <p:spPr bwMode="auto">
          <a:xfrm>
            <a:off x="8534400" y="6400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spcBef>
                <a:spcPct val="50000"/>
              </a:spcBef>
            </a:pPr>
            <a:r>
              <a:rPr lang="el-GR">
                <a:hlinkClick r:id="rId6" action="ppaction://hlinksldjump"/>
              </a:rPr>
              <a:t>π</a:t>
            </a:r>
            <a:endParaRPr 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smtClean="0"/>
          </a:p>
        </p:txBody>
      </p:sp>
      <p:sp>
        <p:nvSpPr>
          <p:cNvPr id="21507" name="Rectangle 3"/>
          <p:cNvSpPr>
            <a:spLocks noGrp="1" noChangeArrowheads="1"/>
          </p:cNvSpPr>
          <p:nvPr>
            <p:ph type="body" idx="1"/>
          </p:nvPr>
        </p:nvSpPr>
        <p:spPr/>
        <p:txBody>
          <a:bodyPr/>
          <a:lstStyle/>
          <a:p>
            <a:pPr eaLnBrk="1" hangingPunct="1"/>
            <a:endParaRPr lang="en-US" smtClean="0"/>
          </a:p>
        </p:txBody>
      </p:sp>
      <p:pic>
        <p:nvPicPr>
          <p:cNvPr id="21508" name="Picture 4" descr="gallery%2FArtistsG%2Fgoya3%2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6553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smtClean="0"/>
          </a:p>
        </p:txBody>
      </p:sp>
      <p:sp>
        <p:nvSpPr>
          <p:cNvPr id="22531" name="Rectangle 3"/>
          <p:cNvSpPr>
            <a:spLocks noGrp="1" noChangeArrowheads="1"/>
          </p:cNvSpPr>
          <p:nvPr>
            <p:ph type="body" idx="1"/>
          </p:nvPr>
        </p:nvSpPr>
        <p:spPr/>
        <p:txBody>
          <a:bodyPr/>
          <a:lstStyle/>
          <a:p>
            <a:pPr eaLnBrk="1" hangingPunct="1"/>
            <a:endParaRPr lang="en-US" smtClean="0"/>
          </a:p>
        </p:txBody>
      </p:sp>
      <p:pic>
        <p:nvPicPr>
          <p:cNvPr id="22532" name="Picture 4" descr="gallery%2Fdegas%2Fdegas24%2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0"/>
            <a:ext cx="5867400" cy="681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p:txBody>
          <a:bodyPr/>
          <a:lstStyle/>
          <a:p>
            <a:pPr eaLnBrk="1" hangingPunct="1"/>
            <a:r>
              <a:rPr lang="en-US" b="1" dirty="0" smtClean="0">
                <a:solidFill>
                  <a:srgbClr val="99CC00"/>
                </a:solidFill>
              </a:rPr>
              <a:t>The Culture of the Time:</a:t>
            </a:r>
          </a:p>
        </p:txBody>
      </p:sp>
      <p:sp>
        <p:nvSpPr>
          <p:cNvPr id="24579" name="Rectangle 3"/>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944562"/>
          </a:xfrm>
        </p:spPr>
        <p:txBody>
          <a:bodyPr/>
          <a:lstStyle/>
          <a:p>
            <a:pPr eaLnBrk="1" hangingPunct="1"/>
            <a:r>
              <a:rPr lang="en-US" altLang="en-US" sz="4000" b="1" dirty="0" smtClean="0">
                <a:solidFill>
                  <a:srgbClr val="99CC00"/>
                </a:solidFill>
              </a:rPr>
              <a:t>Historical Context</a:t>
            </a:r>
            <a:endParaRPr lang="en-US" altLang="en-US" b="1" dirty="0" smtClean="0">
              <a:solidFill>
                <a:srgbClr val="99CC00"/>
              </a:solidFill>
            </a:endParaRPr>
          </a:p>
        </p:txBody>
      </p:sp>
      <p:sp>
        <p:nvSpPr>
          <p:cNvPr id="10243" name="Rectangle 3"/>
          <p:cNvSpPr>
            <a:spLocks noGrp="1" noChangeArrowheads="1"/>
          </p:cNvSpPr>
          <p:nvPr>
            <p:ph type="body" idx="1"/>
          </p:nvPr>
        </p:nvSpPr>
        <p:spPr>
          <a:xfrm>
            <a:off x="0" y="1167897"/>
            <a:ext cx="9071572" cy="5537703"/>
          </a:xfrm>
        </p:spPr>
        <p:txBody>
          <a:bodyPr/>
          <a:lstStyle/>
          <a:p>
            <a:pPr eaLnBrk="1" hangingPunct="1">
              <a:lnSpc>
                <a:spcPct val="80000"/>
              </a:lnSpc>
            </a:pPr>
            <a:r>
              <a:rPr lang="en-US" altLang="en-US" sz="2400" dirty="0" smtClean="0">
                <a:solidFill>
                  <a:schemeClr val="bg1"/>
                </a:solidFill>
              </a:rPr>
              <a:t>Population of the United States is growing rapidly. (1865 -1915)</a:t>
            </a:r>
          </a:p>
          <a:p>
            <a:pPr eaLnBrk="1" hangingPunct="1">
              <a:lnSpc>
                <a:spcPct val="80000"/>
              </a:lnSpc>
            </a:pPr>
            <a:endParaRPr lang="en-US" altLang="en-US" sz="2400" dirty="0" smtClean="0">
              <a:solidFill>
                <a:schemeClr val="bg1"/>
              </a:solidFill>
            </a:endParaRPr>
          </a:p>
          <a:p>
            <a:pPr eaLnBrk="1" hangingPunct="1">
              <a:lnSpc>
                <a:spcPct val="80000"/>
              </a:lnSpc>
            </a:pPr>
            <a:r>
              <a:rPr lang="en-US" altLang="en-US" sz="2400" dirty="0" smtClean="0">
                <a:solidFill>
                  <a:schemeClr val="bg1"/>
                </a:solidFill>
              </a:rPr>
              <a:t>Science, industry and transportation are expanding. </a:t>
            </a:r>
          </a:p>
          <a:p>
            <a:pPr eaLnBrk="1" hangingPunct="1">
              <a:lnSpc>
                <a:spcPct val="80000"/>
              </a:lnSpc>
            </a:pPr>
            <a:endParaRPr lang="en-US" altLang="en-US" sz="2400" dirty="0" smtClean="0">
              <a:solidFill>
                <a:schemeClr val="bg1"/>
              </a:solidFill>
            </a:endParaRPr>
          </a:p>
          <a:p>
            <a:pPr eaLnBrk="1" hangingPunct="1">
              <a:lnSpc>
                <a:spcPct val="80000"/>
              </a:lnSpc>
            </a:pPr>
            <a:r>
              <a:rPr lang="en-US" altLang="en-US" sz="2400" dirty="0" smtClean="0">
                <a:solidFill>
                  <a:schemeClr val="bg1"/>
                </a:solidFill>
              </a:rPr>
              <a:t>Literature also was growing, but most new writers were not Romantics or Transcendentalists.  They are Realists.</a:t>
            </a:r>
          </a:p>
          <a:p>
            <a:pPr eaLnBrk="1" hangingPunct="1">
              <a:lnSpc>
                <a:spcPct val="80000"/>
              </a:lnSpc>
            </a:pPr>
            <a:endParaRPr lang="en-US" altLang="en-US" sz="2400" dirty="0" smtClean="0">
              <a:solidFill>
                <a:schemeClr val="bg1"/>
              </a:solidFill>
            </a:endParaRPr>
          </a:p>
          <a:p>
            <a:pPr eaLnBrk="1" hangingPunct="1">
              <a:lnSpc>
                <a:spcPct val="80000"/>
              </a:lnSpc>
            </a:pPr>
            <a:r>
              <a:rPr lang="en-US" altLang="en-US" sz="2400" dirty="0" smtClean="0">
                <a:solidFill>
                  <a:schemeClr val="bg1"/>
                </a:solidFill>
              </a:rPr>
              <a:t>The “Frontier” did not exist as before; its legacy changed and impacted Realists in its new form. </a:t>
            </a:r>
          </a:p>
          <a:p>
            <a:pPr eaLnBrk="1" hangingPunct="1">
              <a:lnSpc>
                <a:spcPct val="80000"/>
              </a:lnSpc>
            </a:pPr>
            <a:endParaRPr lang="en-US" altLang="en-US" sz="2400" dirty="0" smtClean="0">
              <a:solidFill>
                <a:schemeClr val="bg1"/>
              </a:solidFill>
            </a:endParaRPr>
          </a:p>
          <a:p>
            <a:pPr eaLnBrk="1" hangingPunct="1">
              <a:lnSpc>
                <a:spcPct val="80000"/>
              </a:lnSpc>
            </a:pPr>
            <a:r>
              <a:rPr lang="en-US" altLang="en-US" sz="2400" dirty="0" smtClean="0">
                <a:solidFill>
                  <a:schemeClr val="bg1"/>
                </a:solidFill>
              </a:rPr>
              <a:t>The aftermath of the Civil War meant that Americans were less certain and optimistic about the future.</a:t>
            </a:r>
          </a:p>
          <a:p>
            <a:pPr algn="ctr" eaLnBrk="1" hangingPunct="1">
              <a:lnSpc>
                <a:spcPct val="80000"/>
              </a:lnSpc>
            </a:pPr>
            <a:endParaRPr lang="en-US" altLang="en-US" sz="2400" dirty="0" smtClean="0">
              <a:solidFill>
                <a:schemeClr val="bg1"/>
              </a:solidFill>
            </a:endParaRPr>
          </a:p>
          <a:p>
            <a:pPr eaLnBrk="1" hangingPunct="1">
              <a:lnSpc>
                <a:spcPct val="80000"/>
              </a:lnSpc>
            </a:pPr>
            <a:r>
              <a:rPr lang="en-US" altLang="en-US" sz="2400" dirty="0" smtClean="0">
                <a:solidFill>
                  <a:schemeClr val="bg1"/>
                </a:solidFill>
              </a:rPr>
              <a:t>The idealism of the Romantics and philosophy of Transcendentalists seemed out of date and irrelevant to many readers. </a:t>
            </a:r>
          </a:p>
        </p:txBody>
      </p:sp>
    </p:spTree>
    <p:extLst>
      <p:ext uri="{BB962C8B-B14F-4D97-AF65-F5344CB8AC3E}">
        <p14:creationId xmlns:p14="http://schemas.microsoft.com/office/powerpoint/2010/main" val="2918258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0243">
                                            <p:txEl>
                                              <p:pRg st="2" end="2"/>
                                            </p:txEl>
                                          </p:spTgt>
                                        </p:tgtEl>
                                        <p:attrNameLst>
                                          <p:attrName>style.visibility</p:attrName>
                                        </p:attrNameLst>
                                      </p:cBhvr>
                                      <p:to>
                                        <p:strVal val="visible"/>
                                      </p:to>
                                    </p:set>
                                    <p:animEffect transition="in" filter="fade">
                                      <p:cBhvr>
                                        <p:cTn id="14" dur="1000"/>
                                        <p:tgtEl>
                                          <p:spTgt spid="10243">
                                            <p:txEl>
                                              <p:pRg st="2" end="2"/>
                                            </p:txEl>
                                          </p:spTgt>
                                        </p:tgtEl>
                                      </p:cBhvr>
                                    </p:animEffect>
                                    <p:anim calcmode="lin" valueType="num">
                                      <p:cBhvr>
                                        <p:cTn id="15"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0243">
                                            <p:txEl>
                                              <p:pRg st="4" end="4"/>
                                            </p:txEl>
                                          </p:spTgt>
                                        </p:tgtEl>
                                        <p:attrNameLst>
                                          <p:attrName>style.visibility</p:attrName>
                                        </p:attrNameLst>
                                      </p:cBhvr>
                                      <p:to>
                                        <p:strVal val="visible"/>
                                      </p:to>
                                    </p:set>
                                    <p:animEffect transition="in" filter="fade">
                                      <p:cBhvr>
                                        <p:cTn id="21" dur="1000"/>
                                        <p:tgtEl>
                                          <p:spTgt spid="10243">
                                            <p:txEl>
                                              <p:pRg st="4" end="4"/>
                                            </p:txEl>
                                          </p:spTgt>
                                        </p:tgtEl>
                                      </p:cBhvr>
                                    </p:animEffect>
                                    <p:anim calcmode="lin" valueType="num">
                                      <p:cBhvr>
                                        <p:cTn id="22"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024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0243">
                                            <p:txEl>
                                              <p:pRg st="6" end="6"/>
                                            </p:txEl>
                                          </p:spTgt>
                                        </p:tgtEl>
                                        <p:attrNameLst>
                                          <p:attrName>style.visibility</p:attrName>
                                        </p:attrNameLst>
                                      </p:cBhvr>
                                      <p:to>
                                        <p:strVal val="visible"/>
                                      </p:to>
                                    </p:set>
                                    <p:animEffect transition="in" filter="fade">
                                      <p:cBhvr>
                                        <p:cTn id="28" dur="1000"/>
                                        <p:tgtEl>
                                          <p:spTgt spid="10243">
                                            <p:txEl>
                                              <p:pRg st="6" end="6"/>
                                            </p:txEl>
                                          </p:spTgt>
                                        </p:tgtEl>
                                      </p:cBhvr>
                                    </p:animEffect>
                                    <p:anim calcmode="lin" valueType="num">
                                      <p:cBhvr>
                                        <p:cTn id="29" dur="10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024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0243">
                                            <p:txEl>
                                              <p:pRg st="8" end="8"/>
                                            </p:txEl>
                                          </p:spTgt>
                                        </p:tgtEl>
                                        <p:attrNameLst>
                                          <p:attrName>style.visibility</p:attrName>
                                        </p:attrNameLst>
                                      </p:cBhvr>
                                      <p:to>
                                        <p:strVal val="visible"/>
                                      </p:to>
                                    </p:set>
                                    <p:animEffect transition="in" filter="fade">
                                      <p:cBhvr>
                                        <p:cTn id="35" dur="1000"/>
                                        <p:tgtEl>
                                          <p:spTgt spid="10243">
                                            <p:txEl>
                                              <p:pRg st="8" end="8"/>
                                            </p:txEl>
                                          </p:spTgt>
                                        </p:tgtEl>
                                      </p:cBhvr>
                                    </p:animEffect>
                                    <p:anim calcmode="lin" valueType="num">
                                      <p:cBhvr>
                                        <p:cTn id="36" dur="1000" fill="hold"/>
                                        <p:tgtEl>
                                          <p:spTgt spid="1024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1024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10243">
                                            <p:txEl>
                                              <p:pRg st="10" end="10"/>
                                            </p:txEl>
                                          </p:spTgt>
                                        </p:tgtEl>
                                        <p:attrNameLst>
                                          <p:attrName>style.visibility</p:attrName>
                                        </p:attrNameLst>
                                      </p:cBhvr>
                                      <p:to>
                                        <p:strVal val="visible"/>
                                      </p:to>
                                    </p:set>
                                    <p:animEffect transition="in" filter="fade">
                                      <p:cBhvr>
                                        <p:cTn id="42" dur="1000"/>
                                        <p:tgtEl>
                                          <p:spTgt spid="10243">
                                            <p:txEl>
                                              <p:pRg st="10" end="10"/>
                                            </p:txEl>
                                          </p:spTgt>
                                        </p:tgtEl>
                                      </p:cBhvr>
                                    </p:animEffect>
                                    <p:anim calcmode="lin" valueType="num">
                                      <p:cBhvr>
                                        <p:cTn id="43" dur="1000" fill="hold"/>
                                        <p:tgtEl>
                                          <p:spTgt spid="1024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1024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defRPr/>
            </a:pPr>
            <a:r>
              <a:rPr lang="en-US" b="1" smtClean="0">
                <a:solidFill>
                  <a:schemeClr val="folHlink"/>
                </a:solidFill>
                <a:effectLst>
                  <a:outerShdw blurRad="38100" dist="38100" dir="2700000" algn="tl">
                    <a:srgbClr val="000000"/>
                  </a:outerShdw>
                </a:effectLst>
                <a:latin typeface="Georgia" pitchFamily="18" charset="0"/>
              </a:rPr>
              <a:t>Slavery</a:t>
            </a:r>
          </a:p>
        </p:txBody>
      </p:sp>
      <p:sp>
        <p:nvSpPr>
          <p:cNvPr id="112643" name="Rectangle 3"/>
          <p:cNvSpPr>
            <a:spLocks noGrp="1" noChangeArrowheads="1"/>
          </p:cNvSpPr>
          <p:nvPr>
            <p:ph type="body" idx="1"/>
          </p:nvPr>
        </p:nvSpPr>
        <p:spPr>
          <a:xfrm>
            <a:off x="457200" y="1600200"/>
            <a:ext cx="8229600" cy="4876800"/>
          </a:xfrm>
        </p:spPr>
        <p:txBody>
          <a:bodyPr/>
          <a:lstStyle/>
          <a:p>
            <a:pPr eaLnBrk="1" hangingPunct="1">
              <a:lnSpc>
                <a:spcPct val="90000"/>
              </a:lnSpc>
              <a:defRPr/>
            </a:pPr>
            <a:r>
              <a:rPr lang="en-US" dirty="0" smtClean="0">
                <a:solidFill>
                  <a:schemeClr val="folHlink"/>
                </a:solidFill>
                <a:effectLst>
                  <a:outerShdw blurRad="38100" dist="38100" dir="2700000" algn="tl">
                    <a:srgbClr val="000000"/>
                  </a:outerShdw>
                </a:effectLst>
                <a:latin typeface="Georgia" pitchFamily="18" charset="0"/>
              </a:rPr>
              <a:t>Slavery was a reality throughout America since it was founded, despite the hot debate as to whether or not we should have slaves.</a:t>
            </a:r>
          </a:p>
          <a:p>
            <a:pPr eaLnBrk="1" hangingPunct="1">
              <a:lnSpc>
                <a:spcPct val="90000"/>
              </a:lnSpc>
              <a:defRPr/>
            </a:pPr>
            <a:endParaRPr lang="en-US" dirty="0" smtClean="0">
              <a:solidFill>
                <a:schemeClr val="folHlink"/>
              </a:solidFill>
              <a:effectLst>
                <a:outerShdw blurRad="38100" dist="38100" dir="2700000" algn="tl">
                  <a:srgbClr val="000000"/>
                </a:outerShdw>
              </a:effectLst>
              <a:latin typeface="Georgia" pitchFamily="18" charset="0"/>
            </a:endParaRPr>
          </a:p>
          <a:p>
            <a:pPr eaLnBrk="1" hangingPunct="1">
              <a:lnSpc>
                <a:spcPct val="90000"/>
              </a:lnSpc>
              <a:buFontTx/>
              <a:buNone/>
              <a:defRPr/>
            </a:pPr>
            <a:endParaRPr lang="en-US" dirty="0" smtClean="0">
              <a:solidFill>
                <a:schemeClr val="folHlink"/>
              </a:solidFill>
              <a:effectLst>
                <a:outerShdw blurRad="38100" dist="38100" dir="2700000" algn="tl">
                  <a:srgbClr val="000000"/>
                </a:outerShdw>
              </a:effectLst>
              <a:latin typeface="Georgia" pitchFamily="18" charset="0"/>
            </a:endParaRPr>
          </a:p>
          <a:p>
            <a:pPr eaLnBrk="1" hangingPunct="1">
              <a:lnSpc>
                <a:spcPct val="90000"/>
              </a:lnSpc>
              <a:buFontTx/>
              <a:buNone/>
              <a:defRPr/>
            </a:pPr>
            <a:endParaRPr lang="en-US" dirty="0" smtClean="0">
              <a:solidFill>
                <a:schemeClr val="folHlink"/>
              </a:solidFill>
              <a:effectLst>
                <a:outerShdw blurRad="38100" dist="38100" dir="2700000" algn="tl">
                  <a:srgbClr val="000000"/>
                </a:outerShdw>
              </a:effectLst>
              <a:latin typeface="Georgia" pitchFamily="18" charset="0"/>
            </a:endParaRPr>
          </a:p>
          <a:p>
            <a:pPr eaLnBrk="1" hangingPunct="1">
              <a:lnSpc>
                <a:spcPct val="90000"/>
              </a:lnSpc>
              <a:defRPr/>
            </a:pPr>
            <a:r>
              <a:rPr lang="en-US" dirty="0" smtClean="0">
                <a:solidFill>
                  <a:schemeClr val="folHlink"/>
                </a:solidFill>
                <a:effectLst>
                  <a:outerShdw blurRad="38100" dist="38100" dir="2700000" algn="tl">
                    <a:srgbClr val="000000"/>
                  </a:outerShdw>
                </a:effectLst>
                <a:latin typeface="Georgia" pitchFamily="18" charset="0"/>
              </a:rPr>
              <a:t>The issue hinged on two different Americas: The Urban, Industrial North and the Agrarian South.</a:t>
            </a:r>
          </a:p>
        </p:txBody>
      </p:sp>
      <p:sp>
        <p:nvSpPr>
          <p:cNvPr id="25604" name="Text Box 4"/>
          <p:cNvSpPr txBox="1">
            <a:spLocks noChangeArrowheads="1"/>
          </p:cNvSpPr>
          <p:nvPr/>
        </p:nvSpPr>
        <p:spPr bwMode="auto">
          <a:xfrm>
            <a:off x="8534400" y="63246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spcBef>
                <a:spcPct val="50000"/>
              </a:spcBef>
            </a:pPr>
            <a:r>
              <a:rPr lang="el-GR">
                <a:hlinkClick r:id="rId3" action="ppaction://hlinksldjump"/>
              </a:rPr>
              <a:t>π</a:t>
            </a:r>
            <a:endParaRPr lang="el-GR"/>
          </a:p>
        </p:txBody>
      </p:sp>
      <p:pic>
        <p:nvPicPr>
          <p:cNvPr id="25605" name="Picture 5" descr="MCj03197960000[1]"/>
          <p:cNvPicPr>
            <a:picLocks noChangeAspect="1" noChangeArrowheads="1"/>
          </p:cNvPicPr>
          <p:nvPr/>
        </p:nvPicPr>
        <p:blipFill>
          <a:blip r:embed="rId4" cstate="print">
            <a:lum bright="30000"/>
            <a:extLst>
              <a:ext uri="{28A0092B-C50C-407E-A947-70E740481C1C}">
                <a14:useLocalDpi xmlns:a14="http://schemas.microsoft.com/office/drawing/2010/main" val="0"/>
              </a:ext>
            </a:extLst>
          </a:blip>
          <a:srcRect/>
          <a:stretch>
            <a:fillRect/>
          </a:stretch>
        </p:blipFill>
        <p:spPr bwMode="auto">
          <a:xfrm>
            <a:off x="2057400" y="3048000"/>
            <a:ext cx="1806575"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6" name="Group 6"/>
          <p:cNvGrpSpPr>
            <a:grpSpLocks/>
          </p:cNvGrpSpPr>
          <p:nvPr/>
        </p:nvGrpSpPr>
        <p:grpSpPr bwMode="auto">
          <a:xfrm>
            <a:off x="5715000" y="2743200"/>
            <a:ext cx="2128838" cy="1814513"/>
            <a:chOff x="1632" y="1248"/>
            <a:chExt cx="2682" cy="2286"/>
          </a:xfrm>
        </p:grpSpPr>
        <p:sp>
          <p:nvSpPr>
            <p:cNvPr id="25607" name="Gear"/>
            <p:cNvSpPr>
              <a:spLocks noEditPoints="1" noChangeArrowheads="1"/>
            </p:cNvSpPr>
            <p:nvPr/>
          </p:nvSpPr>
          <p:spPr bwMode="auto">
            <a:xfrm>
              <a:off x="3119" y="1248"/>
              <a:ext cx="1195" cy="1048"/>
            </a:xfrm>
            <a:custGeom>
              <a:avLst/>
              <a:gdLst>
                <a:gd name="T0" fmla="*/ 598 w 21600"/>
                <a:gd name="T1" fmla="*/ 0 h 21600"/>
                <a:gd name="T2" fmla="*/ 1195 w 21600"/>
                <a:gd name="T3" fmla="*/ 524 h 21600"/>
                <a:gd name="T4" fmla="*/ 598 w 21600"/>
                <a:gd name="T5" fmla="*/ 1048 h 21600"/>
                <a:gd name="T6" fmla="*/ 0 w 21600"/>
                <a:gd name="T7" fmla="*/ 524 h 21600"/>
                <a:gd name="T8" fmla="*/ 0 60000 65536"/>
                <a:gd name="T9" fmla="*/ 0 60000 65536"/>
                <a:gd name="T10" fmla="*/ 0 60000 65536"/>
                <a:gd name="T11" fmla="*/ 0 60000 65536"/>
                <a:gd name="T12" fmla="*/ 4374 w 21600"/>
                <a:gd name="T13" fmla="*/ 3957 h 21600"/>
                <a:gd name="T14" fmla="*/ 17840 w 21600"/>
                <a:gd name="T15" fmla="*/ 17643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effectLst/>
            <a:scene3d>
              <a:camera prst="legacyPerspectiveFront">
                <a:rot lat="20099998"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25608" name="AutoShape 8"/>
            <p:cNvSpPr>
              <a:spLocks noEditPoints="1" noChangeArrowheads="1"/>
            </p:cNvSpPr>
            <p:nvPr/>
          </p:nvSpPr>
          <p:spPr bwMode="auto">
            <a:xfrm>
              <a:off x="1632" y="1680"/>
              <a:ext cx="1429" cy="1253"/>
            </a:xfrm>
            <a:custGeom>
              <a:avLst/>
              <a:gdLst>
                <a:gd name="T0" fmla="*/ 715 w 21600"/>
                <a:gd name="T1" fmla="*/ 0 h 21600"/>
                <a:gd name="T2" fmla="*/ 1429 w 21600"/>
                <a:gd name="T3" fmla="*/ 627 h 21600"/>
                <a:gd name="T4" fmla="*/ 715 w 21600"/>
                <a:gd name="T5" fmla="*/ 1253 h 21600"/>
                <a:gd name="T6" fmla="*/ 0 w 21600"/>
                <a:gd name="T7" fmla="*/ 627 h 21600"/>
                <a:gd name="T8" fmla="*/ 0 60000 65536"/>
                <a:gd name="T9" fmla="*/ 0 60000 65536"/>
                <a:gd name="T10" fmla="*/ 0 60000 65536"/>
                <a:gd name="T11" fmla="*/ 0 60000 65536"/>
                <a:gd name="T12" fmla="*/ 4368 w 21600"/>
                <a:gd name="T13" fmla="*/ 3965 h 21600"/>
                <a:gd name="T14" fmla="*/ 17836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effectLst/>
            <a:scene3d>
              <a:camera prst="legacyPerspectiveFront">
                <a:rot lat="20099998"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25609" name="AutoShape 9"/>
            <p:cNvSpPr>
              <a:spLocks noEditPoints="1" noChangeArrowheads="1"/>
            </p:cNvSpPr>
            <p:nvPr/>
          </p:nvSpPr>
          <p:spPr bwMode="auto">
            <a:xfrm>
              <a:off x="2559" y="2142"/>
              <a:ext cx="1588" cy="1392"/>
            </a:xfrm>
            <a:custGeom>
              <a:avLst/>
              <a:gdLst>
                <a:gd name="T0" fmla="*/ 794 w 21600"/>
                <a:gd name="T1" fmla="*/ 0 h 21600"/>
                <a:gd name="T2" fmla="*/ 1588 w 21600"/>
                <a:gd name="T3" fmla="*/ 696 h 21600"/>
                <a:gd name="T4" fmla="*/ 794 w 21600"/>
                <a:gd name="T5" fmla="*/ 1392 h 21600"/>
                <a:gd name="T6" fmla="*/ 0 w 21600"/>
                <a:gd name="T7" fmla="*/ 696 h 21600"/>
                <a:gd name="T8" fmla="*/ 0 60000 65536"/>
                <a:gd name="T9" fmla="*/ 0 60000 65536"/>
                <a:gd name="T10" fmla="*/ 0 60000 65536"/>
                <a:gd name="T11" fmla="*/ 0 60000 65536"/>
                <a:gd name="T12" fmla="*/ 4380 w 21600"/>
                <a:gd name="T13" fmla="*/ 3957 h 21600"/>
                <a:gd name="T14" fmla="*/ 17846 w 21600"/>
                <a:gd name="T15" fmla="*/ 1762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effectLst/>
            <a:scene3d>
              <a:camera prst="legacyPerspectiveFront">
                <a:rot lat="20099998"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defRPr/>
            </a:pPr>
            <a:r>
              <a:rPr lang="en-US" b="1" smtClean="0">
                <a:solidFill>
                  <a:schemeClr val="folHlink"/>
                </a:solidFill>
                <a:effectLst>
                  <a:outerShdw blurRad="38100" dist="38100" dir="2700000" algn="tl">
                    <a:srgbClr val="000000"/>
                  </a:outerShdw>
                </a:effectLst>
                <a:latin typeface="Georgia" pitchFamily="18" charset="0"/>
              </a:rPr>
              <a:t>The American Civil War</a:t>
            </a:r>
          </a:p>
        </p:txBody>
      </p:sp>
      <p:sp>
        <p:nvSpPr>
          <p:cNvPr id="115715" name="Rectangle 3"/>
          <p:cNvSpPr>
            <a:spLocks noGrp="1" noChangeArrowheads="1"/>
          </p:cNvSpPr>
          <p:nvPr>
            <p:ph type="body" idx="1"/>
          </p:nvPr>
        </p:nvSpPr>
        <p:spPr>
          <a:xfrm>
            <a:off x="2133600" y="3352800"/>
            <a:ext cx="6705600" cy="2667000"/>
          </a:xfrm>
        </p:spPr>
        <p:txBody>
          <a:bodyPr/>
          <a:lstStyle/>
          <a:p>
            <a:pPr eaLnBrk="1" hangingPunct="1">
              <a:buFontTx/>
              <a:buNone/>
              <a:defRPr/>
            </a:pPr>
            <a:endParaRPr lang="en-US" smtClean="0">
              <a:solidFill>
                <a:schemeClr val="folHlink"/>
              </a:solidFill>
              <a:latin typeface="Georgia" pitchFamily="18" charset="0"/>
            </a:endParaRPr>
          </a:p>
          <a:p>
            <a:pPr eaLnBrk="1" hangingPunct="1">
              <a:buFontTx/>
              <a:buNone/>
              <a:defRPr/>
            </a:pPr>
            <a:r>
              <a:rPr lang="en-US" smtClean="0">
                <a:solidFill>
                  <a:schemeClr val="folHlink"/>
                </a:solidFill>
                <a:latin typeface="Georgia" pitchFamily="18" charset="0"/>
              </a:rPr>
              <a:t>	</a:t>
            </a:r>
            <a:r>
              <a:rPr lang="en-US" smtClean="0">
                <a:solidFill>
                  <a:schemeClr val="folHlink"/>
                </a:solidFill>
                <a:effectLst>
                  <a:outerShdw blurRad="38100" dist="38100" dir="2700000" algn="tl">
                    <a:srgbClr val="000000"/>
                  </a:outerShdw>
                </a:effectLst>
                <a:latin typeface="Georgia" pitchFamily="18" charset="0"/>
              </a:rPr>
              <a:t>	</a:t>
            </a:r>
            <a:r>
              <a:rPr lang="en-US" sz="2800" smtClean="0">
                <a:solidFill>
                  <a:schemeClr val="folHlink"/>
                </a:solidFill>
                <a:effectLst>
                  <a:outerShdw blurRad="38100" dist="38100" dir="2700000" algn="tl">
                    <a:srgbClr val="000000"/>
                  </a:outerShdw>
                </a:effectLst>
                <a:latin typeface="Georgia" pitchFamily="18" charset="0"/>
              </a:rPr>
              <a:t>“The War Between the States”</a:t>
            </a:r>
          </a:p>
          <a:p>
            <a:pPr eaLnBrk="1" hangingPunct="1">
              <a:buFontTx/>
              <a:buNone/>
              <a:defRPr/>
            </a:pPr>
            <a:r>
              <a:rPr lang="en-US" sz="2800" smtClean="0">
                <a:solidFill>
                  <a:schemeClr val="folHlink"/>
                </a:solidFill>
                <a:effectLst>
                  <a:outerShdw blurRad="38100" dist="38100" dir="2700000" algn="tl">
                    <a:srgbClr val="000000"/>
                  </a:outerShdw>
                </a:effectLst>
                <a:latin typeface="Georgia" pitchFamily="18" charset="0"/>
              </a:rPr>
              <a:t>		“The Nefarious War of Northern 	Aggression”</a:t>
            </a:r>
          </a:p>
          <a:p>
            <a:pPr eaLnBrk="1" hangingPunct="1">
              <a:buFontTx/>
              <a:buNone/>
              <a:defRPr/>
            </a:pPr>
            <a:r>
              <a:rPr lang="en-US" sz="2800" smtClean="0">
                <a:solidFill>
                  <a:schemeClr val="folHlink"/>
                </a:solidFill>
                <a:effectLst>
                  <a:outerShdw blurRad="38100" dist="38100" dir="2700000" algn="tl">
                    <a:srgbClr val="000000"/>
                  </a:outerShdw>
                </a:effectLst>
                <a:latin typeface="Georgia" pitchFamily="18" charset="0"/>
              </a:rPr>
              <a:t>		“The Scuffle of Southern Secession”</a:t>
            </a:r>
          </a:p>
        </p:txBody>
      </p:sp>
      <p:sp>
        <p:nvSpPr>
          <p:cNvPr id="115716" name="WordArt 4"/>
          <p:cNvSpPr>
            <a:spLocks noChangeArrowheads="1" noChangeShapeType="1" noTextEdit="1"/>
          </p:cNvSpPr>
          <p:nvPr/>
        </p:nvSpPr>
        <p:spPr bwMode="auto">
          <a:xfrm rot="5400000">
            <a:off x="1771650" y="5162550"/>
            <a:ext cx="1828800" cy="647700"/>
          </a:xfrm>
          <a:prstGeom prst="rect">
            <a:avLst/>
          </a:prstGeom>
        </p:spPr>
        <p:txBody>
          <a:bodyPr vert="wordArtVert" wrap="none" fromWordArt="1">
            <a:prstTxWarp prst="textPlain">
              <a:avLst>
                <a:gd name="adj" fmla="val 50000"/>
              </a:avLst>
            </a:prstTxWarp>
          </a:bodyPr>
          <a:lstStyle/>
          <a:p>
            <a:pPr algn="ctr" fontAlgn="auto">
              <a:defRPr/>
            </a:pPr>
            <a:r>
              <a:rPr lang="en-US" sz="3600" i="1" kern="10" dirty="0">
                <a:ln w="9525">
                  <a:solidFill>
                    <a:schemeClr val="tx1"/>
                  </a:solidFill>
                  <a:round/>
                  <a:headEnd/>
                  <a:tailEnd/>
                </a:ln>
                <a:gradFill rotWithShape="1">
                  <a:gsLst>
                    <a:gs pos="0">
                      <a:schemeClr val="tx1"/>
                    </a:gs>
                    <a:gs pos="50000">
                      <a:schemeClr val="folHlink"/>
                    </a:gs>
                    <a:gs pos="100000">
                      <a:schemeClr val="tx1"/>
                    </a:gs>
                  </a:gsLst>
                  <a:lin ang="2700000" scaled="1"/>
                </a:gradFill>
                <a:effectLst>
                  <a:outerShdw dist="35921" dir="2700000" algn="ctr" rotWithShape="0">
                    <a:srgbClr val="B2B2B2">
                      <a:alpha val="80000"/>
                    </a:srgbClr>
                  </a:outerShdw>
                </a:effectLst>
                <a:latin typeface="Arial Black"/>
                <a:cs typeface="Arial" charset="0"/>
              </a:rPr>
              <a:t>   </a:t>
            </a:r>
          </a:p>
        </p:txBody>
      </p:sp>
      <p:sp>
        <p:nvSpPr>
          <p:cNvPr id="27653" name="Text Box 5"/>
          <p:cNvSpPr txBox="1">
            <a:spLocks noChangeArrowheads="1"/>
          </p:cNvSpPr>
          <p:nvPr/>
        </p:nvSpPr>
        <p:spPr bwMode="auto">
          <a:xfrm>
            <a:off x="8534400" y="63246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spcBef>
                <a:spcPct val="50000"/>
              </a:spcBef>
            </a:pPr>
            <a:r>
              <a:rPr lang="el-GR">
                <a:hlinkClick r:id="rId3" action="ppaction://hlinksldjump"/>
              </a:rPr>
              <a:t>π</a:t>
            </a:r>
            <a:endParaRPr lang="el-GR"/>
          </a:p>
        </p:txBody>
      </p:sp>
      <p:pic>
        <p:nvPicPr>
          <p:cNvPr id="27654" name="Picture 6" descr="MCj014951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870075"/>
            <a:ext cx="317182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7" descr="MCj0405922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088" y="1487488"/>
            <a:ext cx="221297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b="1" dirty="0" smtClean="0">
                <a:solidFill>
                  <a:srgbClr val="99CC00"/>
                </a:solidFill>
              </a:rPr>
              <a:t>The Civil War</a:t>
            </a:r>
          </a:p>
        </p:txBody>
      </p:sp>
      <p:sp>
        <p:nvSpPr>
          <p:cNvPr id="5123" name="Rectangle 3"/>
          <p:cNvSpPr>
            <a:spLocks noGrp="1" noChangeArrowheads="1"/>
          </p:cNvSpPr>
          <p:nvPr>
            <p:ph type="body" idx="1"/>
          </p:nvPr>
        </p:nvSpPr>
        <p:spPr/>
        <p:txBody>
          <a:bodyPr/>
          <a:lstStyle/>
          <a:p>
            <a:pPr eaLnBrk="1" hangingPunct="1"/>
            <a:r>
              <a:rPr lang="en-US" altLang="en-US" dirty="0" smtClean="0">
                <a:solidFill>
                  <a:schemeClr val="bg1"/>
                </a:solidFill>
              </a:rPr>
              <a:t>A nation divided</a:t>
            </a:r>
          </a:p>
          <a:p>
            <a:pPr eaLnBrk="1" hangingPunct="1"/>
            <a:r>
              <a:rPr lang="en-US" altLang="en-US" dirty="0" smtClean="0">
                <a:solidFill>
                  <a:schemeClr val="bg1"/>
                </a:solidFill>
              </a:rPr>
              <a:t>Interrupts Transcendentalism</a:t>
            </a:r>
          </a:p>
          <a:p>
            <a:pPr eaLnBrk="1" hangingPunct="1"/>
            <a:r>
              <a:rPr lang="en-US" altLang="en-US" dirty="0" smtClean="0">
                <a:solidFill>
                  <a:schemeClr val="bg1"/>
                </a:solidFill>
              </a:rPr>
              <a:t>Walt Whitman</a:t>
            </a:r>
          </a:p>
          <a:p>
            <a:pPr lvl="1" eaLnBrk="1" hangingPunct="1"/>
            <a:r>
              <a:rPr lang="en-US" altLang="en-US" dirty="0" smtClean="0">
                <a:solidFill>
                  <a:schemeClr val="bg1"/>
                </a:solidFill>
              </a:rPr>
              <a:t>Transition writer: late Transcendental poet, early Realist</a:t>
            </a:r>
          </a:p>
          <a:p>
            <a:pPr lvl="1" eaLnBrk="1" hangingPunct="1"/>
            <a:r>
              <a:rPr lang="en-US" altLang="en-US" i="1" dirty="0" smtClean="0">
                <a:solidFill>
                  <a:schemeClr val="bg1"/>
                </a:solidFill>
              </a:rPr>
              <a:t>Leaves of Grass</a:t>
            </a:r>
          </a:p>
          <a:p>
            <a:pPr lvl="1" eaLnBrk="1" hangingPunct="1"/>
            <a:r>
              <a:rPr lang="en-US" altLang="en-US" dirty="0" smtClean="0">
                <a:solidFill>
                  <a:schemeClr val="bg1"/>
                </a:solidFill>
              </a:rPr>
              <a:t>“O Captain, My Captain”</a:t>
            </a:r>
          </a:p>
          <a:p>
            <a:pPr eaLnBrk="1" hangingPunct="1">
              <a:buFontTx/>
              <a:buNone/>
            </a:pPr>
            <a:endParaRPr lang="en-US" altLang="en-US" dirty="0" smtClean="0"/>
          </a:p>
        </p:txBody>
      </p:sp>
      <p:pic>
        <p:nvPicPr>
          <p:cNvPr id="5124" name="Picture 4" descr="200px-Walt_Whitman_edit_2">
            <a:hlinkClick r:id="rId2" tooltip="Walt Whitman edit 2.jpg"/>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86200"/>
            <a:ext cx="19050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3314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en-US" smtClean="0"/>
          </a:p>
        </p:txBody>
      </p:sp>
      <p:pic>
        <p:nvPicPr>
          <p:cNvPr id="28675" name="Picture 4" descr="dead-civil-war-soldiers"/>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79613" y="1600200"/>
            <a:ext cx="5183187"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marL="838200" indent="-838200" eaLnBrk="1" hangingPunct="1"/>
            <a:r>
              <a:rPr lang="en-US" sz="4000" smtClean="0">
                <a:solidFill>
                  <a:schemeClr val="bg1"/>
                </a:solidFill>
              </a:rPr>
              <a:t>How did this literary movement prevail?</a:t>
            </a:r>
          </a:p>
        </p:txBody>
      </p:sp>
      <p:sp>
        <p:nvSpPr>
          <p:cNvPr id="16387" name="Rectangle 3"/>
          <p:cNvSpPr>
            <a:spLocks noGrp="1" noChangeArrowheads="1"/>
          </p:cNvSpPr>
          <p:nvPr>
            <p:ph type="body" idx="1"/>
          </p:nvPr>
        </p:nvSpPr>
        <p:spPr/>
        <p:txBody>
          <a:bodyPr/>
          <a:lstStyle/>
          <a:p>
            <a:pPr eaLnBrk="1" hangingPunct="1"/>
            <a:endParaRPr lang="en-US" smtClean="0">
              <a:solidFill>
                <a:schemeClr val="bg1"/>
              </a:solidFill>
            </a:endParaRPr>
          </a:p>
          <a:p>
            <a:pPr eaLnBrk="1" hangingPunct="1"/>
            <a:r>
              <a:rPr lang="en-US" smtClean="0">
                <a:solidFill>
                  <a:schemeClr val="bg1"/>
                </a:solidFill>
              </a:rPr>
              <a:t>The Industrial Revolution </a:t>
            </a:r>
          </a:p>
          <a:p>
            <a:pPr eaLnBrk="1" hangingPunct="1">
              <a:buFontTx/>
              <a:buNone/>
            </a:pPr>
            <a:endParaRPr lang="en-US" smtClean="0">
              <a:solidFill>
                <a:schemeClr val="bg1"/>
              </a:solidFill>
            </a:endParaRPr>
          </a:p>
          <a:p>
            <a:pPr lvl="1" eaLnBrk="1" hangingPunct="1"/>
            <a:r>
              <a:rPr lang="en-US" smtClean="0">
                <a:solidFill>
                  <a:schemeClr val="bg1"/>
                </a:solidFill>
              </a:rPr>
              <a:t>economic, social, and political changes that took place in post-war life allowed American Realism to succeed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defRPr/>
            </a:pPr>
            <a:r>
              <a:rPr lang="en-US" b="1" dirty="0" smtClean="0">
                <a:solidFill>
                  <a:schemeClr val="folHlink"/>
                </a:solidFill>
                <a:effectLst>
                  <a:outerShdw blurRad="38100" dist="38100" dir="2700000" algn="tl">
                    <a:srgbClr val="000000"/>
                  </a:outerShdw>
                </a:effectLst>
                <a:latin typeface="Georgia" pitchFamily="18" charset="0"/>
              </a:rPr>
              <a:t>Authors</a:t>
            </a:r>
          </a:p>
        </p:txBody>
      </p:sp>
      <p:sp>
        <p:nvSpPr>
          <p:cNvPr id="23555" name="Text Box 3"/>
          <p:cNvSpPr txBox="1">
            <a:spLocks noChangeArrowheads="1"/>
          </p:cNvSpPr>
          <p:nvPr/>
        </p:nvSpPr>
        <p:spPr bwMode="auto">
          <a:xfrm>
            <a:off x="8534400" y="63246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spcBef>
                <a:spcPct val="50000"/>
              </a:spcBef>
            </a:pPr>
            <a:r>
              <a:rPr lang="el-GR">
                <a:hlinkClick r:id="rId3" action="ppaction://hlinksldjump"/>
              </a:rPr>
              <a:t>π</a:t>
            </a:r>
            <a:endParaRPr lang="el-GR"/>
          </a:p>
        </p:txBody>
      </p:sp>
      <p:pic>
        <p:nvPicPr>
          <p:cNvPr id="23556" name="Picture 4" descr="MarkTw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25" y="2159000"/>
            <a:ext cx="2162175" cy="2559050"/>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109573" name="Text Box 5"/>
          <p:cNvSpPr txBox="1">
            <a:spLocks noChangeArrowheads="1"/>
          </p:cNvSpPr>
          <p:nvPr/>
        </p:nvSpPr>
        <p:spPr bwMode="auto">
          <a:xfrm>
            <a:off x="3695700" y="48260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b="0" dirty="0">
                <a:solidFill>
                  <a:schemeClr val="folHlink"/>
                </a:solidFill>
                <a:effectLst>
                  <a:outerShdw blurRad="38100" dist="38100" dir="2700000" algn="tl">
                    <a:srgbClr val="000000"/>
                  </a:outerShdw>
                </a:effectLst>
                <a:latin typeface="Arial" charset="0"/>
                <a:cs typeface="Arial" charset="0"/>
              </a:rPr>
              <a:t>Mark Twain</a:t>
            </a:r>
          </a:p>
        </p:txBody>
      </p:sp>
      <p:sp>
        <p:nvSpPr>
          <p:cNvPr id="109574" name="Text Box 6"/>
          <p:cNvSpPr txBox="1">
            <a:spLocks noChangeArrowheads="1"/>
          </p:cNvSpPr>
          <p:nvPr/>
        </p:nvSpPr>
        <p:spPr bwMode="auto">
          <a:xfrm>
            <a:off x="6781800" y="30480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b="0" dirty="0">
                <a:solidFill>
                  <a:schemeClr val="folHlink"/>
                </a:solidFill>
                <a:effectLst>
                  <a:outerShdw blurRad="38100" dist="38100" dir="2700000" algn="tl">
                    <a:srgbClr val="000000"/>
                  </a:outerShdw>
                </a:effectLst>
                <a:latin typeface="Arial" charset="0"/>
                <a:cs typeface="Arial" charset="0"/>
              </a:rPr>
              <a:t>Ambrose Bierce</a:t>
            </a:r>
          </a:p>
        </p:txBody>
      </p:sp>
      <p:pic>
        <p:nvPicPr>
          <p:cNvPr id="23559" name="Picture 7" descr="AmbroseBier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609600"/>
            <a:ext cx="1754188" cy="2286000"/>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23560" name="Picture 8" descr="KateChop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657600"/>
            <a:ext cx="1804988" cy="2590800"/>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109577" name="Text Box 9"/>
          <p:cNvSpPr txBox="1">
            <a:spLocks noChangeArrowheads="1"/>
          </p:cNvSpPr>
          <p:nvPr/>
        </p:nvSpPr>
        <p:spPr bwMode="auto">
          <a:xfrm>
            <a:off x="838200" y="6324600"/>
            <a:ext cx="16764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b="0">
                <a:solidFill>
                  <a:schemeClr val="folHlink"/>
                </a:solidFill>
                <a:effectLst>
                  <a:outerShdw blurRad="38100" dist="38100" dir="2700000" algn="tl">
                    <a:srgbClr val="000000"/>
                  </a:outerShdw>
                </a:effectLst>
                <a:latin typeface="Arial" charset="0"/>
                <a:cs typeface="Arial" charset="0"/>
                <a:hlinkClick r:id="rId7" action="ppaction://hlinksldjump"/>
              </a:rPr>
              <a:t>Kate Chopin</a:t>
            </a:r>
            <a:endParaRPr lang="en-US" b="0">
              <a:solidFill>
                <a:schemeClr val="folHlink"/>
              </a:solidFill>
              <a:effectLst>
                <a:outerShdw blurRad="38100" dist="38100" dir="2700000" algn="tl">
                  <a:srgbClr val="000000"/>
                </a:outerShdw>
              </a:effectLst>
              <a:latin typeface="Arial" charset="0"/>
              <a:cs typeface="Arial" charset="0"/>
            </a:endParaRPr>
          </a:p>
          <a:p>
            <a:pPr>
              <a:spcBef>
                <a:spcPct val="50000"/>
              </a:spcBef>
              <a:defRPr/>
            </a:pPr>
            <a:endParaRPr lang="en-US">
              <a:latin typeface="Arial" charset="0"/>
              <a:cs typeface="Arial" charset="0"/>
            </a:endParaRPr>
          </a:p>
        </p:txBody>
      </p:sp>
      <p:pic>
        <p:nvPicPr>
          <p:cNvPr id="23562" name="Picture 10" descr="BretHar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65900" y="3746500"/>
            <a:ext cx="1919288" cy="2387600"/>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109579" name="Rectangle 11"/>
          <p:cNvSpPr>
            <a:spLocks noChangeArrowheads="1"/>
          </p:cNvSpPr>
          <p:nvPr/>
        </p:nvSpPr>
        <p:spPr bwMode="auto">
          <a:xfrm>
            <a:off x="6781800" y="6248400"/>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defRPr/>
            </a:pPr>
            <a:r>
              <a:rPr lang="en-US" b="0" dirty="0">
                <a:solidFill>
                  <a:schemeClr val="folHlink"/>
                </a:solidFill>
                <a:effectLst>
                  <a:outerShdw blurRad="38100" dist="38100" dir="2700000" algn="tl">
                    <a:srgbClr val="000000"/>
                  </a:outerShdw>
                </a:effectLst>
                <a:latin typeface="Arial" charset="0"/>
                <a:cs typeface="Arial" charset="0"/>
              </a:rPr>
              <a:t>Bret Harte</a:t>
            </a:r>
          </a:p>
        </p:txBody>
      </p:sp>
      <p:pic>
        <p:nvPicPr>
          <p:cNvPr id="23564" name="Picture 12" descr="StephenCrane"/>
          <p:cNvPicPr>
            <a:picLocks noChangeAspect="1" noChangeArrowheads="1"/>
          </p:cNvPicPr>
          <p:nvPr/>
        </p:nvPicPr>
        <p:blipFill>
          <a:blip r:embed="rId9">
            <a:extLst>
              <a:ext uri="{28A0092B-C50C-407E-A947-70E740481C1C}">
                <a14:useLocalDpi xmlns:a14="http://schemas.microsoft.com/office/drawing/2010/main" val="0"/>
              </a:ext>
            </a:extLst>
          </a:blip>
          <a:srcRect l="11520" r="11520"/>
          <a:stretch>
            <a:fillRect/>
          </a:stretch>
        </p:blipFill>
        <p:spPr bwMode="auto">
          <a:xfrm>
            <a:off x="609600" y="609600"/>
            <a:ext cx="1917700" cy="2286000"/>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109581" name="Rectangle 13"/>
          <p:cNvSpPr>
            <a:spLocks noChangeArrowheads="1"/>
          </p:cNvSpPr>
          <p:nvPr/>
        </p:nvSpPr>
        <p:spPr bwMode="auto">
          <a:xfrm>
            <a:off x="723900" y="2971800"/>
            <a:ext cx="1720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b="0" dirty="0">
                <a:solidFill>
                  <a:schemeClr val="folHlink"/>
                </a:solidFill>
                <a:effectLst>
                  <a:outerShdw blurRad="38100" dist="38100" dir="2700000" algn="tl">
                    <a:srgbClr val="000000"/>
                  </a:outerShdw>
                </a:effectLst>
                <a:latin typeface="Arial" charset="0"/>
                <a:cs typeface="Arial" charset="0"/>
              </a:rPr>
              <a:t>Stephen Crane</a:t>
            </a:r>
          </a:p>
        </p:txBody>
      </p:sp>
      <p:sp>
        <p:nvSpPr>
          <p:cNvPr id="109582" name="Text Box 14"/>
          <p:cNvSpPr txBox="1">
            <a:spLocks noChangeArrowheads="1"/>
          </p:cNvSpPr>
          <p:nvPr/>
        </p:nvSpPr>
        <p:spPr bwMode="auto">
          <a:xfrm>
            <a:off x="3459163" y="5892800"/>
            <a:ext cx="2241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b="0">
                <a:solidFill>
                  <a:schemeClr val="folHlink"/>
                </a:solidFill>
                <a:effectLst>
                  <a:outerShdw blurRad="38100" dist="38100" dir="2700000" algn="tl">
                    <a:srgbClr val="000000"/>
                  </a:outerShdw>
                </a:effectLst>
                <a:latin typeface="Arial" charset="0"/>
                <a:cs typeface="Arial" charset="0"/>
              </a:rPr>
              <a:t>Jack London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b="1" dirty="0" smtClean="0">
                <a:solidFill>
                  <a:srgbClr val="99CC00"/>
                </a:solidFill>
              </a:rPr>
              <a:t>Realism </a:t>
            </a:r>
          </a:p>
        </p:txBody>
      </p:sp>
      <p:sp>
        <p:nvSpPr>
          <p:cNvPr id="3075" name="Rectangle 3"/>
          <p:cNvSpPr>
            <a:spLocks noGrp="1" noChangeArrowheads="1"/>
          </p:cNvSpPr>
          <p:nvPr>
            <p:ph type="body" idx="1"/>
          </p:nvPr>
        </p:nvSpPr>
        <p:spPr/>
        <p:txBody>
          <a:bodyPr/>
          <a:lstStyle/>
          <a:p>
            <a:pPr marL="812800" indent="-812800" eaLnBrk="1" hangingPunct="1"/>
            <a:r>
              <a:rPr lang="en-US" dirty="0" smtClean="0">
                <a:solidFill>
                  <a:srgbClr val="99CC00"/>
                </a:solidFill>
              </a:rPr>
              <a:t>literary movement that developed towards the end of  the Civil War and stressed the actual (reality) as opposed to the imagined or fanciful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4294967295"/>
          </p:nvPr>
        </p:nvSpPr>
        <p:spPr>
          <a:xfrm>
            <a:off x="457200" y="1524000"/>
            <a:ext cx="8229600" cy="4525963"/>
          </a:xfrm>
        </p:spPr>
        <p:txBody>
          <a:bodyPr/>
          <a:lstStyle/>
          <a:p>
            <a:pPr marL="0" indent="0">
              <a:buFontTx/>
              <a:buNone/>
            </a:pPr>
            <a:r>
              <a:rPr lang="en-US" sz="4000" b="1">
                <a:solidFill>
                  <a:schemeClr val="bg1"/>
                </a:solidFill>
                <a:latin typeface="Bookman Old Style" pitchFamily="18" charset="0"/>
              </a:rPr>
              <a:t>Realism is nothing more and nothing less than the truthful treatment of material.</a:t>
            </a:r>
          </a:p>
          <a:p>
            <a:pPr marL="0" indent="0">
              <a:buFontTx/>
              <a:buNone/>
            </a:pPr>
            <a:endParaRPr lang="en-US" sz="4000" b="1">
              <a:solidFill>
                <a:schemeClr val="bg1"/>
              </a:solidFill>
              <a:latin typeface="Bookman Old Style" pitchFamily="18" charset="0"/>
            </a:endParaRPr>
          </a:p>
          <a:p>
            <a:pPr marL="0" indent="0">
              <a:buFontTx/>
              <a:buNone/>
            </a:pPr>
            <a:r>
              <a:rPr lang="en-US">
                <a:solidFill>
                  <a:schemeClr val="bg1"/>
                </a:solidFill>
                <a:latin typeface="Bookman Old Style" pitchFamily="18" charset="0"/>
              </a:rPr>
              <a:t>				</a:t>
            </a:r>
            <a:r>
              <a:rPr lang="en-US">
                <a:solidFill>
                  <a:schemeClr val="bg1"/>
                </a:solidFill>
                <a:latin typeface="Elegance" pitchFamily="2" charset="0"/>
              </a:rPr>
              <a:t>William Dean Howells</a:t>
            </a:r>
          </a:p>
        </p:txBody>
      </p:sp>
    </p:spTree>
    <p:extLst>
      <p:ext uri="{BB962C8B-B14F-4D97-AF65-F5344CB8AC3E}">
        <p14:creationId xmlns:p14="http://schemas.microsoft.com/office/powerpoint/2010/main" val="3892343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74638"/>
            <a:ext cx="9144000" cy="1143000"/>
          </a:xfrm>
        </p:spPr>
        <p:txBody>
          <a:bodyPr/>
          <a:lstStyle/>
          <a:p>
            <a:pPr eaLnBrk="1" hangingPunct="1"/>
            <a:r>
              <a:rPr lang="en-US" altLang="en-US" b="1" dirty="0" smtClean="0">
                <a:solidFill>
                  <a:srgbClr val="99CC00"/>
                </a:solidFill>
              </a:rPr>
              <a:t>Realism in American Literature</a:t>
            </a:r>
          </a:p>
        </p:txBody>
      </p:sp>
      <p:sp>
        <p:nvSpPr>
          <p:cNvPr id="12291" name="Rectangle 3"/>
          <p:cNvSpPr>
            <a:spLocks noGrp="1" noChangeArrowheads="1"/>
          </p:cNvSpPr>
          <p:nvPr>
            <p:ph type="body" sz="half" idx="2"/>
          </p:nvPr>
        </p:nvSpPr>
        <p:spPr>
          <a:xfrm>
            <a:off x="762000" y="1600200"/>
            <a:ext cx="7924800" cy="4525963"/>
          </a:xfrm>
        </p:spPr>
        <p:txBody>
          <a:bodyPr/>
          <a:lstStyle/>
          <a:p>
            <a:pPr eaLnBrk="1" hangingPunct="1">
              <a:lnSpc>
                <a:spcPct val="90000"/>
              </a:lnSpc>
            </a:pPr>
            <a:r>
              <a:rPr lang="en-US" altLang="en-US" dirty="0" smtClean="0">
                <a:solidFill>
                  <a:schemeClr val="bg1"/>
                </a:solidFill>
              </a:rPr>
              <a:t>The purpose of the writing is “to instruct and entertain”</a:t>
            </a:r>
          </a:p>
          <a:p>
            <a:pPr eaLnBrk="1" hangingPunct="1">
              <a:lnSpc>
                <a:spcPct val="90000"/>
              </a:lnSpc>
            </a:pPr>
            <a:r>
              <a:rPr lang="en-US" altLang="en-US" dirty="0" smtClean="0">
                <a:solidFill>
                  <a:schemeClr val="bg1"/>
                </a:solidFill>
              </a:rPr>
              <a:t>Character is more important than plot.</a:t>
            </a:r>
          </a:p>
          <a:p>
            <a:pPr eaLnBrk="1" hangingPunct="1">
              <a:lnSpc>
                <a:spcPct val="90000"/>
              </a:lnSpc>
            </a:pPr>
            <a:r>
              <a:rPr lang="en-US" altLang="en-US" dirty="0" smtClean="0">
                <a:solidFill>
                  <a:schemeClr val="bg1"/>
                </a:solidFill>
              </a:rPr>
              <a:t>Subject matter is drawn from real life experience. </a:t>
            </a:r>
          </a:p>
          <a:p>
            <a:pPr eaLnBrk="1" hangingPunct="1">
              <a:lnSpc>
                <a:spcPct val="90000"/>
              </a:lnSpc>
            </a:pPr>
            <a:r>
              <a:rPr lang="en-US" altLang="en-US" dirty="0" smtClean="0">
                <a:solidFill>
                  <a:schemeClr val="bg1"/>
                </a:solidFill>
              </a:rPr>
              <a:t>The realists reject symbolism and romanticizing of subjects.</a:t>
            </a:r>
          </a:p>
          <a:p>
            <a:pPr eaLnBrk="1" hangingPunct="1">
              <a:lnSpc>
                <a:spcPct val="90000"/>
              </a:lnSpc>
            </a:pPr>
            <a:r>
              <a:rPr lang="en-US" altLang="en-US" dirty="0" smtClean="0">
                <a:solidFill>
                  <a:schemeClr val="bg1"/>
                </a:solidFill>
              </a:rPr>
              <a:t>Settings are usually those familiar to the author.</a:t>
            </a:r>
          </a:p>
          <a:p>
            <a:pPr eaLnBrk="1" hangingPunct="1">
              <a:lnSpc>
                <a:spcPct val="90000"/>
              </a:lnSpc>
            </a:pPr>
            <a:r>
              <a:rPr lang="en-US" altLang="en-US" dirty="0" smtClean="0">
                <a:solidFill>
                  <a:schemeClr val="bg1"/>
                </a:solidFill>
              </a:rPr>
              <a:t>Plots emphasized “the norm of daily experience”</a:t>
            </a:r>
          </a:p>
          <a:p>
            <a:pPr eaLnBrk="1" hangingPunct="1">
              <a:lnSpc>
                <a:spcPct val="90000"/>
              </a:lnSpc>
            </a:pPr>
            <a:r>
              <a:rPr lang="en-US" altLang="en-US" dirty="0" smtClean="0">
                <a:solidFill>
                  <a:schemeClr val="bg1"/>
                </a:solidFill>
              </a:rPr>
              <a:t>Ordinary characters</a:t>
            </a:r>
          </a:p>
          <a:p>
            <a:pPr eaLnBrk="1" hangingPunct="1">
              <a:lnSpc>
                <a:spcPct val="90000"/>
              </a:lnSpc>
            </a:pPr>
            <a:endParaRPr lang="en-US" altLang="en-US" sz="2400" dirty="0" smtClean="0">
              <a:latin typeface="Verdana" pitchFamily="34" charset="0"/>
            </a:endParaRPr>
          </a:p>
        </p:txBody>
      </p:sp>
    </p:spTree>
    <p:extLst>
      <p:ext uri="{BB962C8B-B14F-4D97-AF65-F5344CB8AC3E}">
        <p14:creationId xmlns:p14="http://schemas.microsoft.com/office/powerpoint/2010/main" val="1941378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 calcmode="lin" valueType="num">
                                      <p:cBhvr additive="base">
                                        <p:cTn id="12"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nodeType="clickEffect">
                                  <p:stCondLst>
                                    <p:cond delay="0"/>
                                  </p:stCondLst>
                                  <p:childTnLst>
                                    <p:set>
                                      <p:cBhvr>
                                        <p:cTn id="17" dur="1" fill="hold">
                                          <p:stCondLst>
                                            <p:cond delay="0"/>
                                          </p:stCondLst>
                                        </p:cTn>
                                        <p:tgtEl>
                                          <p:spTgt spid="12291">
                                            <p:txEl>
                                              <p:pRg st="2" end="2"/>
                                            </p:txEl>
                                          </p:spTgt>
                                        </p:tgtEl>
                                        <p:attrNameLst>
                                          <p:attrName>style.visibility</p:attrName>
                                        </p:attrNameLst>
                                      </p:cBhvr>
                                      <p:to>
                                        <p:strVal val="visible"/>
                                      </p:to>
                                    </p:set>
                                    <p:animEffect transition="in" filter="strips(downLeft)">
                                      <p:cBhvr>
                                        <p:cTn id="18" dur="500"/>
                                        <p:tgtEl>
                                          <p:spTgt spid="12291">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12291">
                                            <p:txEl>
                                              <p:pRg st="3" end="3"/>
                                            </p:txEl>
                                          </p:spTgt>
                                        </p:tgtEl>
                                        <p:attrNameLst>
                                          <p:attrName>style.visibility</p:attrName>
                                        </p:attrNameLst>
                                      </p:cBhvr>
                                      <p:to>
                                        <p:strVal val="visible"/>
                                      </p:to>
                                    </p:set>
                                    <p:animEffect transition="in" filter="wipe(down)">
                                      <p:cBhvr>
                                        <p:cTn id="23" dur="500"/>
                                        <p:tgtEl>
                                          <p:spTgt spid="12291">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4" fill="hold" nodeType="clickEffect">
                                  <p:stCondLst>
                                    <p:cond delay="0"/>
                                  </p:stCondLst>
                                  <p:childTnLst>
                                    <p:set>
                                      <p:cBhvr>
                                        <p:cTn id="27" dur="1" fill="hold">
                                          <p:stCondLst>
                                            <p:cond delay="0"/>
                                          </p:stCondLst>
                                        </p:cTn>
                                        <p:tgtEl>
                                          <p:spTgt spid="12291">
                                            <p:txEl>
                                              <p:pRg st="4" end="4"/>
                                            </p:txEl>
                                          </p:spTgt>
                                        </p:tgtEl>
                                        <p:attrNameLst>
                                          <p:attrName>style.visibility</p:attrName>
                                        </p:attrNameLst>
                                      </p:cBhvr>
                                      <p:to>
                                        <p:strVal val="visible"/>
                                      </p:to>
                                    </p:set>
                                    <p:animEffect transition="in" filter="wheel(4)">
                                      <p:cBhvr>
                                        <p:cTn id="28" dur="2000"/>
                                        <p:tgtEl>
                                          <p:spTgt spid="12291">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6" presetClass="entr" presetSubtype="0" fill="hold" nodeType="clickEffect">
                                  <p:stCondLst>
                                    <p:cond delay="0"/>
                                  </p:stCondLst>
                                  <p:iterate type="lt">
                                    <p:tmPct val="10000"/>
                                  </p:iterate>
                                  <p:childTnLst>
                                    <p:set>
                                      <p:cBhvr>
                                        <p:cTn id="32" dur="1" fill="hold">
                                          <p:stCondLst>
                                            <p:cond delay="0"/>
                                          </p:stCondLst>
                                        </p:cTn>
                                        <p:tgtEl>
                                          <p:spTgt spid="12291">
                                            <p:txEl>
                                              <p:pRg st="5" end="5"/>
                                            </p:txEl>
                                          </p:spTgt>
                                        </p:tgtEl>
                                        <p:attrNameLst>
                                          <p:attrName>style.visibility</p:attrName>
                                        </p:attrNameLst>
                                      </p:cBhvr>
                                      <p:to>
                                        <p:strVal val="visible"/>
                                      </p:to>
                                    </p:set>
                                    <p:anim by="(-#ppt_w*2)" calcmode="lin" valueType="num">
                                      <p:cBhvr rctx="PPT">
                                        <p:cTn id="33" dur="500" autoRev="1" fill="hold">
                                          <p:stCondLst>
                                            <p:cond delay="0"/>
                                          </p:stCondLst>
                                        </p:cTn>
                                        <p:tgtEl>
                                          <p:spTgt spid="12291">
                                            <p:txEl>
                                              <p:pRg st="5" end="5"/>
                                            </p:txEl>
                                          </p:spTgt>
                                        </p:tgtEl>
                                        <p:attrNameLst>
                                          <p:attrName>ppt_w</p:attrName>
                                        </p:attrNameLst>
                                      </p:cBhvr>
                                    </p:anim>
                                    <p:anim by="(#ppt_w*0.50)" calcmode="lin" valueType="num">
                                      <p:cBhvr>
                                        <p:cTn id="34" dur="500" decel="50000" autoRev="1" fill="hold">
                                          <p:stCondLst>
                                            <p:cond delay="0"/>
                                          </p:stCondLst>
                                        </p:cTn>
                                        <p:tgtEl>
                                          <p:spTgt spid="12291">
                                            <p:txEl>
                                              <p:pRg st="5" end="5"/>
                                            </p:txEl>
                                          </p:spTgt>
                                        </p:tgtEl>
                                        <p:attrNameLst>
                                          <p:attrName>ppt_x</p:attrName>
                                        </p:attrNameLst>
                                      </p:cBhvr>
                                    </p:anim>
                                    <p:anim from="(-#ppt_h/2)" to="(#ppt_y)" calcmode="lin" valueType="num">
                                      <p:cBhvr>
                                        <p:cTn id="35" dur="1000" fill="hold">
                                          <p:stCondLst>
                                            <p:cond delay="0"/>
                                          </p:stCondLst>
                                        </p:cTn>
                                        <p:tgtEl>
                                          <p:spTgt spid="12291">
                                            <p:txEl>
                                              <p:pRg st="5" end="5"/>
                                            </p:txEl>
                                          </p:spTgt>
                                        </p:tgtEl>
                                        <p:attrNameLst>
                                          <p:attrName>ppt_y</p:attrName>
                                        </p:attrNameLst>
                                      </p:cBhvr>
                                    </p:anim>
                                    <p:animRot by="21600000">
                                      <p:cBhvr>
                                        <p:cTn id="36" dur="1000" fill="hold">
                                          <p:stCondLst>
                                            <p:cond delay="0"/>
                                          </p:stCondLst>
                                        </p:cTn>
                                        <p:tgtEl>
                                          <p:spTgt spid="12291">
                                            <p:txEl>
                                              <p:pRg st="5" end="5"/>
                                            </p:txEl>
                                          </p:spTgt>
                                        </p:tgtEl>
                                        <p:attrNameLst>
                                          <p:attrName>r</p:attrName>
                                        </p:attrNameLst>
                                      </p:cBhvr>
                                    </p:animRot>
                                  </p:childTnLst>
                                </p:cTn>
                              </p:par>
                            </p:childTnLst>
                          </p:cTn>
                        </p:par>
                      </p:childTnLst>
                    </p:cTn>
                  </p:par>
                  <p:par>
                    <p:cTn id="37" fill="hold" nodeType="clickPar">
                      <p:stCondLst>
                        <p:cond delay="indefinite"/>
                      </p:stCondLst>
                      <p:childTnLst>
                        <p:par>
                          <p:cTn id="38" fill="hold" nodeType="withGroup">
                            <p:stCondLst>
                              <p:cond delay="0"/>
                            </p:stCondLst>
                            <p:childTnLst>
                              <p:par>
                                <p:cTn id="39" presetID="38" presetClass="entr" presetSubtype="0" accel="50000" fill="hold" nodeType="clickEffect">
                                  <p:stCondLst>
                                    <p:cond delay="0"/>
                                  </p:stCondLst>
                                  <p:iterate type="lt">
                                    <p:tmPct val="50000"/>
                                  </p:iterate>
                                  <p:childTnLst>
                                    <p:set>
                                      <p:cBhvr>
                                        <p:cTn id="40" dur="1" fill="hold">
                                          <p:stCondLst>
                                            <p:cond delay="0"/>
                                          </p:stCondLst>
                                        </p:cTn>
                                        <p:tgtEl>
                                          <p:spTgt spid="12291">
                                            <p:txEl>
                                              <p:pRg st="6" end="6"/>
                                            </p:txEl>
                                          </p:spTgt>
                                        </p:tgtEl>
                                        <p:attrNameLst>
                                          <p:attrName>style.visibility</p:attrName>
                                        </p:attrNameLst>
                                      </p:cBhvr>
                                      <p:to>
                                        <p:strVal val="visible"/>
                                      </p:to>
                                    </p:set>
                                    <p:set>
                                      <p:cBhvr>
                                        <p:cTn id="41" dur="455" fill="hold">
                                          <p:stCondLst>
                                            <p:cond delay="0"/>
                                          </p:stCondLst>
                                        </p:cTn>
                                        <p:tgtEl>
                                          <p:spTgt spid="12291">
                                            <p:txEl>
                                              <p:pRg st="6" end="6"/>
                                            </p:txEl>
                                          </p:spTgt>
                                        </p:tgtEl>
                                        <p:attrNameLst>
                                          <p:attrName>style.rotation</p:attrName>
                                        </p:attrNameLst>
                                      </p:cBhvr>
                                      <p:to>
                                        <p:strVal val="-45.0"/>
                                      </p:to>
                                    </p:set>
                                    <p:anim calcmode="lin" valueType="num">
                                      <p:cBhvr>
                                        <p:cTn id="42" dur="455" fill="hold">
                                          <p:stCondLst>
                                            <p:cond delay="455"/>
                                          </p:stCondLst>
                                        </p:cTn>
                                        <p:tgtEl>
                                          <p:spTgt spid="12291">
                                            <p:txEl>
                                              <p:pRg st="6" end="6"/>
                                            </p:txEl>
                                          </p:spTgt>
                                        </p:tgtEl>
                                        <p:attrNameLst>
                                          <p:attrName>style.rotation</p:attrName>
                                        </p:attrNameLst>
                                      </p:cBhvr>
                                      <p:tavLst>
                                        <p:tav tm="0">
                                          <p:val>
                                            <p:fltVal val="-45"/>
                                          </p:val>
                                        </p:tav>
                                        <p:tav tm="69900">
                                          <p:val>
                                            <p:fltVal val="45"/>
                                          </p:val>
                                        </p:tav>
                                        <p:tav tm="100000">
                                          <p:val>
                                            <p:fltVal val="0"/>
                                          </p:val>
                                        </p:tav>
                                      </p:tavLst>
                                    </p:anim>
                                    <p:anim calcmode="lin" valueType="num">
                                      <p:cBhvr>
                                        <p:cTn id="43" dur="455" fill="hold">
                                          <p:stCondLst>
                                            <p:cond delay="0"/>
                                          </p:stCondLst>
                                        </p:cTn>
                                        <p:tgtEl>
                                          <p:spTgt spid="12291">
                                            <p:txEl>
                                              <p:pRg st="6" end="6"/>
                                            </p:txEl>
                                          </p:spTgt>
                                        </p:tgtEl>
                                        <p:attrNameLst>
                                          <p:attrName>ppt_y</p:attrName>
                                        </p:attrNameLst>
                                      </p:cBhvr>
                                      <p:tavLst>
                                        <p:tav tm="0">
                                          <p:val>
                                            <p:strVal val="#ppt_y-1"/>
                                          </p:val>
                                        </p:tav>
                                        <p:tav tm="100000">
                                          <p:val>
                                            <p:strVal val="#ppt_y-(0.354*#ppt_w-0.172*#ppt_h)"/>
                                          </p:val>
                                        </p:tav>
                                      </p:tavLst>
                                    </p:anim>
                                    <p:anim calcmode="lin" valueType="num">
                                      <p:cBhvr>
                                        <p:cTn id="44" dur="156" decel="50000" autoRev="1" fill="hold">
                                          <p:stCondLst>
                                            <p:cond delay="455"/>
                                          </p:stCondLst>
                                        </p:cTn>
                                        <p:tgtEl>
                                          <p:spTgt spid="12291">
                                            <p:txEl>
                                              <p:pRg st="6" end="6"/>
                                            </p:txEl>
                                          </p:spTgt>
                                        </p:tgtEl>
                                        <p:attrNameLst>
                                          <p:attrName>ppt_y</p:attrName>
                                        </p:attrNameLst>
                                      </p:cBhvr>
                                      <p:tavLst>
                                        <p:tav tm="0">
                                          <p:val>
                                            <p:strVal val="#ppt_y-(0.354*#ppt_w-0.172*#ppt_h)"/>
                                          </p:val>
                                        </p:tav>
                                        <p:tav tm="100000">
                                          <p:val>
                                            <p:strVal val="#ppt_y-(0.354*#ppt_w-0.172*#ppt_h)-#ppt_h/2"/>
                                          </p:val>
                                        </p:tav>
                                      </p:tavLst>
                                    </p:anim>
                                    <p:anim calcmode="lin" valueType="num">
                                      <p:cBhvr>
                                        <p:cTn id="45" dur="136" fill="hold">
                                          <p:stCondLst>
                                            <p:cond delay="864"/>
                                          </p:stCondLst>
                                        </p:cTn>
                                        <p:tgtEl>
                                          <p:spTgt spid="12291">
                                            <p:txEl>
                                              <p:pRg st="6" end="6"/>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b="1" dirty="0" smtClean="0">
                <a:solidFill>
                  <a:srgbClr val="99CC00"/>
                </a:solidFill>
              </a:rPr>
              <a:t>Realism - Characteristics </a:t>
            </a:r>
          </a:p>
        </p:txBody>
      </p:sp>
      <p:sp>
        <p:nvSpPr>
          <p:cNvPr id="12291" name="Rectangle 3"/>
          <p:cNvSpPr>
            <a:spLocks noGrp="1" noChangeArrowheads="1"/>
          </p:cNvSpPr>
          <p:nvPr>
            <p:ph type="body" idx="1"/>
          </p:nvPr>
        </p:nvSpPr>
        <p:spPr/>
        <p:txBody>
          <a:bodyPr/>
          <a:lstStyle/>
          <a:p>
            <a:pPr eaLnBrk="1" hangingPunct="1"/>
            <a:r>
              <a:rPr lang="en-US" sz="2800" dirty="0" smtClean="0">
                <a:solidFill>
                  <a:schemeClr val="bg1"/>
                </a:solidFill>
              </a:rPr>
              <a:t>objective writing about ordinary characters in ordinary situations; “real life”</a:t>
            </a:r>
          </a:p>
          <a:p>
            <a:pPr eaLnBrk="1" hangingPunct="1"/>
            <a:r>
              <a:rPr lang="en-US" sz="2800" dirty="0" smtClean="0">
                <a:solidFill>
                  <a:schemeClr val="bg1"/>
                </a:solidFill>
              </a:rPr>
              <a:t>Character is more important than action and plot; complex ethical choices are often the subject.</a:t>
            </a:r>
          </a:p>
          <a:p>
            <a:pPr eaLnBrk="1" hangingPunct="1"/>
            <a:r>
              <a:rPr lang="en-US" sz="2800" dirty="0" smtClean="0">
                <a:solidFill>
                  <a:schemeClr val="bg1"/>
                </a:solidFill>
              </a:rPr>
              <a:t>Characters appear in their real complexity of temperament and motive; they are in reasonable relation to nature, to each other, to their social class, to their own past.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b="1" dirty="0" smtClean="0">
                <a:solidFill>
                  <a:srgbClr val="99CC00"/>
                </a:solidFill>
              </a:rPr>
              <a:t>Realism - Characteristics</a:t>
            </a:r>
          </a:p>
        </p:txBody>
      </p:sp>
      <p:sp>
        <p:nvSpPr>
          <p:cNvPr id="13315" name="Rectangle 3"/>
          <p:cNvSpPr>
            <a:spLocks noGrp="1" noChangeArrowheads="1"/>
          </p:cNvSpPr>
          <p:nvPr>
            <p:ph type="body" idx="1"/>
          </p:nvPr>
        </p:nvSpPr>
        <p:spPr/>
        <p:txBody>
          <a:bodyPr/>
          <a:lstStyle/>
          <a:p>
            <a:pPr eaLnBrk="1" hangingPunct="1"/>
            <a:r>
              <a:rPr lang="en-US" smtClean="0">
                <a:solidFill>
                  <a:schemeClr val="bg1"/>
                </a:solidFill>
              </a:rPr>
              <a:t>Class is important; the novel has traditionally served the interests and aspirations of an insurgent middle class.</a:t>
            </a:r>
          </a:p>
          <a:p>
            <a:pPr eaLnBrk="1" hangingPunct="1"/>
            <a:r>
              <a:rPr lang="en-US" smtClean="0">
                <a:solidFill>
                  <a:schemeClr val="bg1"/>
                </a:solidFill>
              </a:rPr>
              <a:t>Diction is natural vernacular, not heightened or poetic; tone may be comic, satiric, or matter-of-fact.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marL="838200" indent="-838200" eaLnBrk="1" hangingPunct="1"/>
            <a:r>
              <a:rPr lang="en-US" sz="4000" smtClean="0">
                <a:solidFill>
                  <a:schemeClr val="bg1"/>
                </a:solidFill>
              </a:rPr>
              <a:t>Why did this literary movement come about?</a:t>
            </a:r>
          </a:p>
        </p:txBody>
      </p:sp>
      <p:sp>
        <p:nvSpPr>
          <p:cNvPr id="14339" name="Rectangle 3"/>
          <p:cNvSpPr>
            <a:spLocks noGrp="1" noChangeArrowheads="1"/>
          </p:cNvSpPr>
          <p:nvPr>
            <p:ph type="body" idx="1"/>
          </p:nvPr>
        </p:nvSpPr>
        <p:spPr/>
        <p:txBody>
          <a:bodyPr/>
          <a:lstStyle/>
          <a:p>
            <a:pPr eaLnBrk="1" hangingPunct="1"/>
            <a:r>
              <a:rPr lang="en-US" smtClean="0">
                <a:solidFill>
                  <a:schemeClr val="bg1"/>
                </a:solidFill>
              </a:rPr>
              <a:t>A reaction against Romanticism</a:t>
            </a:r>
          </a:p>
          <a:p>
            <a:pPr lvl="1" eaLnBrk="1" hangingPunct="1"/>
            <a:r>
              <a:rPr lang="en-US" smtClean="0">
                <a:solidFill>
                  <a:schemeClr val="bg1"/>
                </a:solidFill>
              </a:rPr>
              <a:t>rejected heroic, adventurous, or unfamiliar subjects</a:t>
            </a:r>
          </a:p>
          <a:p>
            <a:pPr lvl="1" eaLnBrk="1" hangingPunct="1">
              <a:buFontTx/>
              <a:buNone/>
            </a:pPr>
            <a:endParaRPr lang="en-US" smtClean="0">
              <a:solidFill>
                <a:schemeClr val="bg1"/>
              </a:solidFill>
            </a:endParaRPr>
          </a:p>
          <a:p>
            <a:pPr eaLnBrk="1" hangingPunct="1"/>
            <a:r>
              <a:rPr lang="en-US" smtClean="0">
                <a:solidFill>
                  <a:schemeClr val="bg1"/>
                </a:solidFill>
              </a:rPr>
              <a:t>The harsh reality of frontier life and the Civil War shattered the nation’s idealism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4000" b="1" dirty="0" smtClean="0">
                <a:solidFill>
                  <a:srgbClr val="99CC00"/>
                </a:solidFill>
              </a:rPr>
              <a:t>Romance and Realism: Taste and Class</a:t>
            </a:r>
          </a:p>
        </p:txBody>
      </p:sp>
      <p:sp>
        <p:nvSpPr>
          <p:cNvPr id="15363" name="Rectangle 3"/>
          <p:cNvSpPr>
            <a:spLocks noGrp="1" noChangeArrowheads="1"/>
          </p:cNvSpPr>
          <p:nvPr>
            <p:ph type="body" sz="half" idx="1"/>
          </p:nvPr>
        </p:nvSpPr>
        <p:spPr/>
        <p:txBody>
          <a:bodyPr/>
          <a:lstStyle/>
          <a:p>
            <a:pPr eaLnBrk="1" hangingPunct="1">
              <a:buFontTx/>
              <a:buNone/>
            </a:pPr>
            <a:r>
              <a:rPr lang="en-US" dirty="0" smtClean="0">
                <a:solidFill>
                  <a:schemeClr val="bg1"/>
                </a:solidFill>
              </a:rPr>
              <a:t>Romance </a:t>
            </a:r>
          </a:p>
          <a:p>
            <a:pPr eaLnBrk="1" hangingPunct="1"/>
            <a:r>
              <a:rPr lang="en-US" dirty="0" smtClean="0">
                <a:solidFill>
                  <a:schemeClr val="bg1"/>
                </a:solidFill>
              </a:rPr>
              <a:t>Aspired to the ideal </a:t>
            </a:r>
          </a:p>
          <a:p>
            <a:pPr eaLnBrk="1" hangingPunct="1"/>
            <a:r>
              <a:rPr lang="en-US" dirty="0" smtClean="0">
                <a:solidFill>
                  <a:schemeClr val="bg1"/>
                </a:solidFill>
              </a:rPr>
              <a:t>Thought to be more genteel since it did not show the vulgar details of life</a:t>
            </a:r>
          </a:p>
        </p:txBody>
      </p:sp>
      <p:sp>
        <p:nvSpPr>
          <p:cNvPr id="15364" name="Rectangle 4"/>
          <p:cNvSpPr>
            <a:spLocks noGrp="1" noChangeArrowheads="1"/>
          </p:cNvSpPr>
          <p:nvPr>
            <p:ph type="body" sz="half" idx="2"/>
          </p:nvPr>
        </p:nvSpPr>
        <p:spPr/>
        <p:txBody>
          <a:bodyPr/>
          <a:lstStyle/>
          <a:p>
            <a:pPr eaLnBrk="1" hangingPunct="1">
              <a:buFontTx/>
              <a:buNone/>
            </a:pPr>
            <a:r>
              <a:rPr lang="en-US" dirty="0" smtClean="0">
                <a:solidFill>
                  <a:schemeClr val="bg1"/>
                </a:solidFill>
              </a:rPr>
              <a:t>Realism </a:t>
            </a:r>
          </a:p>
          <a:p>
            <a:pPr eaLnBrk="1" hangingPunct="1"/>
            <a:r>
              <a:rPr lang="en-US" dirty="0" smtClean="0">
                <a:solidFill>
                  <a:schemeClr val="bg1"/>
                </a:solidFill>
              </a:rPr>
              <a:t>Thought to be more democratic </a:t>
            </a:r>
          </a:p>
          <a:p>
            <a:pPr eaLnBrk="1" hangingPunct="1"/>
            <a:r>
              <a:rPr lang="en-US" dirty="0" smtClean="0">
                <a:solidFill>
                  <a:schemeClr val="bg1"/>
                </a:solidFill>
              </a:rPr>
              <a:t>Critics stressed the potential for vulgarity and its emphasis on the commonplace </a:t>
            </a:r>
          </a:p>
          <a:p>
            <a:pPr eaLnBrk="1" hangingPunct="1"/>
            <a:r>
              <a:rPr lang="en-US" dirty="0" smtClean="0">
                <a:solidFill>
                  <a:schemeClr val="bg1"/>
                </a:solidFill>
              </a:rPr>
              <a:t>Potential “poison” for the pure of mind</a:t>
            </a:r>
          </a:p>
          <a:p>
            <a:pPr eaLnBrk="1" hangingPunct="1"/>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b="1" dirty="0" smtClean="0">
                <a:solidFill>
                  <a:srgbClr val="99CC00"/>
                </a:solidFill>
              </a:rPr>
              <a:t>Romanticism vs. Realism</a:t>
            </a:r>
          </a:p>
        </p:txBody>
      </p:sp>
      <p:sp>
        <p:nvSpPr>
          <p:cNvPr id="7171" name="Rectangle 3"/>
          <p:cNvSpPr>
            <a:spLocks noGrp="1" noChangeArrowheads="1"/>
          </p:cNvSpPr>
          <p:nvPr>
            <p:ph type="body" sz="half" idx="1"/>
          </p:nvPr>
        </p:nvSpPr>
        <p:spPr>
          <a:xfrm>
            <a:off x="457200" y="1828800"/>
            <a:ext cx="4038600" cy="4530725"/>
          </a:xfrm>
        </p:spPr>
        <p:txBody>
          <a:bodyPr/>
          <a:lstStyle/>
          <a:p>
            <a:pPr eaLnBrk="1" hangingPunct="1">
              <a:buFontTx/>
              <a:buNone/>
            </a:pPr>
            <a:r>
              <a:rPr lang="en-US" altLang="en-US" sz="2400" dirty="0" smtClean="0">
                <a:solidFill>
                  <a:schemeClr val="bg1"/>
                </a:solidFill>
              </a:rPr>
              <a:t>“The trapper was placed on a rude seat which had been made with studied care…His body was placed so as to let the light of the setting sun fall full upon the solemn features. His head was bare, the long thin locks of gray fluttering lightly in the evening breeze. ”</a:t>
            </a:r>
          </a:p>
        </p:txBody>
      </p:sp>
      <p:sp>
        <p:nvSpPr>
          <p:cNvPr id="7172" name="Rectangle 4"/>
          <p:cNvSpPr>
            <a:spLocks noGrp="1" noChangeArrowheads="1"/>
          </p:cNvSpPr>
          <p:nvPr>
            <p:ph type="body" sz="half" idx="2"/>
          </p:nvPr>
        </p:nvSpPr>
        <p:spPr>
          <a:xfrm>
            <a:off x="4724400" y="1905000"/>
            <a:ext cx="4038600" cy="4530725"/>
          </a:xfrm>
        </p:spPr>
        <p:txBody>
          <a:bodyPr/>
          <a:lstStyle/>
          <a:p>
            <a:pPr eaLnBrk="1" hangingPunct="1">
              <a:buFontTx/>
              <a:buNone/>
            </a:pPr>
            <a:r>
              <a:rPr lang="en-US" altLang="en-US" sz="2400" dirty="0" smtClean="0">
                <a:solidFill>
                  <a:schemeClr val="bg1"/>
                </a:solidFill>
              </a:rPr>
              <a:t>He was most fifty and he looked it. His hair was long and tangled and greasy, and you could see his eyes shining through…there </a:t>
            </a:r>
            <a:r>
              <a:rPr lang="en-US" altLang="en-US" sz="2400" dirty="0" err="1" smtClean="0">
                <a:solidFill>
                  <a:schemeClr val="bg1"/>
                </a:solidFill>
              </a:rPr>
              <a:t>warn’t</a:t>
            </a:r>
            <a:r>
              <a:rPr lang="en-US" altLang="en-US" sz="2400" dirty="0" smtClean="0">
                <a:solidFill>
                  <a:schemeClr val="bg1"/>
                </a:solidFill>
              </a:rPr>
              <a:t> no color in his face; it was white…a white to make a body sick…a tree-toad white, a fish belly white. As for his clothes, just rags, that’s all. </a:t>
            </a:r>
          </a:p>
        </p:txBody>
      </p:sp>
    </p:spTree>
    <p:extLst>
      <p:ext uri="{BB962C8B-B14F-4D97-AF65-F5344CB8AC3E}">
        <p14:creationId xmlns:p14="http://schemas.microsoft.com/office/powerpoint/2010/main" val="4196283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1684</TotalTime>
  <Words>982</Words>
  <Application>Microsoft Office PowerPoint</Application>
  <PresentationFormat>On-screen Show (4:3)</PresentationFormat>
  <Paragraphs>136</Paragraphs>
  <Slides>30</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Black</vt:lpstr>
      <vt:lpstr>Bookman Old Style</vt:lpstr>
      <vt:lpstr>Elegance</vt:lpstr>
      <vt:lpstr>Georgia</vt:lpstr>
      <vt:lpstr>Verdana</vt:lpstr>
      <vt:lpstr>Default Design</vt:lpstr>
      <vt:lpstr>American Literature Realism and Naturalism  (1850-1914)</vt:lpstr>
      <vt:lpstr>Literary Movements</vt:lpstr>
      <vt:lpstr>Realism </vt:lpstr>
      <vt:lpstr>Realism in American Literature</vt:lpstr>
      <vt:lpstr>Realism - Characteristics </vt:lpstr>
      <vt:lpstr>Realism - Characteristics</vt:lpstr>
      <vt:lpstr>Why did this literary movement come about?</vt:lpstr>
      <vt:lpstr>Romance and Realism: Taste and Class</vt:lpstr>
      <vt:lpstr>Romanticism vs. Realism</vt:lpstr>
      <vt:lpstr>Naturalism </vt:lpstr>
      <vt:lpstr>Naturalism</vt:lpstr>
      <vt:lpstr>Naturalism - Characteristics</vt:lpstr>
      <vt:lpstr>PowerPoint Presentation</vt:lpstr>
      <vt:lpstr>Naturalism - Characteristics</vt:lpstr>
      <vt:lpstr>Regionalism</vt:lpstr>
      <vt:lpstr>PowerPoint Presentation</vt:lpstr>
      <vt:lpstr>PowerPoint Presentation</vt:lpstr>
      <vt:lpstr>PowerPoint Presentation</vt:lpstr>
      <vt:lpstr>PowerPoint Presentation</vt:lpstr>
      <vt:lpstr>PowerPoint Presentation</vt:lpstr>
      <vt:lpstr>PowerPoint Presentation</vt:lpstr>
      <vt:lpstr>The Culture of the Time:</vt:lpstr>
      <vt:lpstr>Historical Context</vt:lpstr>
      <vt:lpstr>Slavery</vt:lpstr>
      <vt:lpstr>The American Civil War</vt:lpstr>
      <vt:lpstr>The Civil War</vt:lpstr>
      <vt:lpstr>PowerPoint Presentation</vt:lpstr>
      <vt:lpstr>How did this literary movement prevail?</vt:lpstr>
      <vt:lpstr>Authors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Realism: 1850-1914</dc:title>
  <dc:creator>Adam W. Wynn</dc:creator>
  <cp:lastModifiedBy>Spencer, Shea Everett</cp:lastModifiedBy>
  <cp:revision>31</cp:revision>
  <dcterms:created xsi:type="dcterms:W3CDTF">2010-01-12T14:45:59Z</dcterms:created>
  <dcterms:modified xsi:type="dcterms:W3CDTF">2017-01-04T15:00:03Z</dcterms:modified>
</cp:coreProperties>
</file>